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5"/>
  </p:notesMasterIdLst>
  <p:sldIdLst>
    <p:sldId id="256" r:id="rId2"/>
    <p:sldId id="282" r:id="rId3"/>
    <p:sldId id="1080" r:id="rId4"/>
    <p:sldId id="1105" r:id="rId5"/>
    <p:sldId id="1106" r:id="rId6"/>
    <p:sldId id="1107" r:id="rId7"/>
    <p:sldId id="1103" r:id="rId8"/>
    <p:sldId id="1101" r:id="rId9"/>
    <p:sldId id="602" r:id="rId10"/>
    <p:sldId id="273" r:id="rId11"/>
    <p:sldId id="274" r:id="rId12"/>
    <p:sldId id="275" r:id="rId13"/>
    <p:sldId id="27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105"/>
            <p14:sldId id="1106"/>
            <p14:sldId id="1107"/>
            <p14:sldId id="1103"/>
            <p14:sldId id="1101"/>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43" autoAdjust="0"/>
    <p:restoredTop sz="96447" autoAdjust="0"/>
  </p:normalViewPr>
  <p:slideViewPr>
    <p:cSldViewPr snapToGrid="0">
      <p:cViewPr varScale="1">
        <p:scale>
          <a:sx n="115" d="100"/>
          <a:sy n="115" d="100"/>
        </p:scale>
        <p:origin x="1302"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method of successive over-relaxation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method of successive over-relaxation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method of successive over-relaxation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method of successive over-relaxation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method of successive over-relaxation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method of successive over-relaxation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method of successive over-relaxation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method of successive over-relaxation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method of successive over-relaxation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method of successive over-relaxation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method of successive over-relaxation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4.m4a"/><Relationship Id="rId7" Type="http://schemas.openxmlformats.org/officeDocument/2006/relationships/image" Target="../media/image9.wmf"/><Relationship Id="rId12" Type="http://schemas.openxmlformats.org/officeDocument/2006/relationships/image" Target="../media/image11.wmf"/><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m4a"/><Relationship Id="rId9" Type="http://schemas.openxmlformats.org/officeDocument/2006/relationships/image" Target="../media/image10.wm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5.m4a"/><Relationship Id="rId7" Type="http://schemas.openxmlformats.org/officeDocument/2006/relationships/image" Target="../media/image12.w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3.wmf"/><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6.m4a"/><Relationship Id="rId7" Type="http://schemas.openxmlformats.org/officeDocument/2006/relationships/image" Target="../media/image15.w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16.wmf"/></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912916" cy="1470025"/>
          </a:xfrm>
        </p:spPr>
        <p:txBody>
          <a:bodyPr/>
          <a:lstStyle/>
          <a:p>
            <a:r>
              <a:rPr lang="en-US" dirty="0"/>
              <a:t>The method of successive over-relaxation</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33EFCF28-89B0-4EEF-93CD-39ED5BD9F6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436"/>
    </mc:Choice>
    <mc:Fallback xmlns="">
      <p:transition spd="slow" advTm="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https://en.wikipedia.org/wiki/Successive_over-relaxation</a:t>
            </a:r>
          </a:p>
        </p:txBody>
      </p:sp>
      <p:sp>
        <p:nvSpPr>
          <p:cNvPr id="4" name="Footer Placeholder 3"/>
          <p:cNvSpPr>
            <a:spLocks noGrp="1"/>
          </p:cNvSpPr>
          <p:nvPr>
            <p:ph type="ftr" sz="quarter" idx="11"/>
          </p:nvPr>
        </p:nvSpPr>
        <p:spPr/>
        <p:txBody>
          <a:bodyPr/>
          <a:lstStyle/>
          <a:p>
            <a:r>
              <a:rPr lang="en-US"/>
              <a:t>The method of successive over-relaxation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err="1"/>
              <a:t>Chuhan</a:t>
            </a:r>
            <a:r>
              <a:rPr lang="en-US" sz="1800" dirty="0"/>
              <a:t> Xiang for detecting a typo (missing the word “not”) on Slide 5.</a:t>
            </a:r>
            <a:endParaRPr lang="en-CA" sz="1800" dirty="0"/>
          </a:p>
        </p:txBody>
      </p:sp>
      <p:sp>
        <p:nvSpPr>
          <p:cNvPr id="4" name="Footer Placeholder 3"/>
          <p:cNvSpPr>
            <a:spLocks noGrp="1"/>
          </p:cNvSpPr>
          <p:nvPr>
            <p:ph type="ftr" sz="quarter" idx="11"/>
          </p:nvPr>
        </p:nvSpPr>
        <p:spPr/>
        <p:txBody>
          <a:bodyPr/>
          <a:lstStyle/>
          <a:p>
            <a:r>
              <a:rPr lang="en-US"/>
              <a:t>The method of successive over-relaxation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method of successive over-relaxation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method of successive over-relaxation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the concept of over-relaxation</a:t>
            </a:r>
          </a:p>
          <a:p>
            <a:pPr lvl="1"/>
            <a:r>
              <a:rPr lang="en-US" dirty="0"/>
              <a:t>Apply this concept to the </a:t>
            </a:r>
            <a:r>
              <a:rPr lang="en-US" dirty="0" smtClean="0"/>
              <a:t>Jacobi and Gauss-Seidel methods</a:t>
            </a:r>
            <a:endParaRPr lang="en-US" dirty="0"/>
          </a:p>
          <a:p>
            <a:pPr lvl="1"/>
            <a:r>
              <a:rPr lang="en-US" dirty="0"/>
              <a:t>Consider the change to the implementation</a:t>
            </a:r>
          </a:p>
        </p:txBody>
      </p:sp>
      <p:sp>
        <p:nvSpPr>
          <p:cNvPr id="4" name="Footer Placeholder 3"/>
          <p:cNvSpPr>
            <a:spLocks noGrp="1"/>
          </p:cNvSpPr>
          <p:nvPr>
            <p:ph type="ftr" sz="quarter" idx="11"/>
          </p:nvPr>
        </p:nvSpPr>
        <p:spPr/>
        <p:txBody>
          <a:bodyPr/>
          <a:lstStyle/>
          <a:p>
            <a:r>
              <a:rPr lang="en-US"/>
              <a:t>The method of successive over-relaxation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42EA0446-B6CF-4186-8917-F80E733949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0232"/>
    </mc:Choice>
    <mc:Fallback xmlns="">
      <p:transition spd="slow" advTm="20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Newton’s method and double roots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are converging on a double root using Newton’s method</a:t>
            </a:r>
          </a:p>
          <a:p>
            <a:pPr lvl="1"/>
            <a:r>
              <a:rPr lang="en-US" dirty="0"/>
              <a:t>This causes a problem, as convergence will slow</a:t>
            </a:r>
          </a:p>
          <a:p>
            <a:pPr lvl="1"/>
            <a:r>
              <a:rPr lang="en-US" dirty="0"/>
              <a:t>The numerator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goes to zero faster</a:t>
            </a:r>
            <a:br>
              <a:rPr lang="en-US" dirty="0"/>
            </a:br>
            <a:r>
              <a:rPr lang="en-US" dirty="0"/>
              <a:t>		than the denominator </a:t>
            </a:r>
            <a:r>
              <a:rPr lang="en-US" i="1" dirty="0">
                <a:latin typeface="Times New Roman" panose="02020603050405020304" pitchFamily="18" charset="0"/>
              </a:rPr>
              <a:t>f </a:t>
            </a:r>
            <a:r>
              <a:rPr lang="en-US" baseline="30000" dirty="0">
                <a:latin typeface="Times New Roman" panose="02020603050405020304" pitchFamily="18" charset="0"/>
              </a:rPr>
              <a:t>(1)</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method of successive over-relaxation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cxnSp>
        <p:nvCxnSpPr>
          <p:cNvPr id="11" name="Straight Connector 10">
            <a:extLst>
              <a:ext uri="{FF2B5EF4-FFF2-40B4-BE49-F238E27FC236}">
                <a16:creationId xmlns:a16="http://schemas.microsoft.com/office/drawing/2014/main" id="{31519490-BECC-41A7-B6C7-3CC1766CBBCD}"/>
              </a:ext>
            </a:extLst>
          </p:cNvPr>
          <p:cNvCxnSpPr>
            <a:cxnSpLocks/>
          </p:cNvCxnSpPr>
          <p:nvPr/>
        </p:nvCxnSpPr>
        <p:spPr>
          <a:xfrm rot="16200000">
            <a:off x="4618256"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238E666B-9EF6-4F19-A800-0FDF957F48A5}"/>
              </a:ext>
            </a:extLst>
          </p:cNvPr>
          <p:cNvSpPr/>
          <p:nvPr/>
        </p:nvSpPr>
        <p:spPr>
          <a:xfrm>
            <a:off x="3007705" y="4144165"/>
            <a:ext cx="3074313" cy="1625332"/>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1142551" y="893182"/>
                  <a:pt x="2377384" y="615666"/>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74A2AE-B8B7-481D-A23A-ED98C3F9BFA1}"/>
              </a:ext>
            </a:extLst>
          </p:cNvPr>
          <p:cNvSpPr/>
          <p:nvPr/>
        </p:nvSpPr>
        <p:spPr>
          <a:xfrm>
            <a:off x="5406029" y="48721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1B1676-417E-47D0-814B-9AD99A88D3BB}"/>
              </a:ext>
            </a:extLst>
          </p:cNvPr>
          <p:cNvCxnSpPr>
            <a:cxnSpLocks/>
          </p:cNvCxnSpPr>
          <p:nvPr/>
        </p:nvCxnSpPr>
        <p:spPr>
          <a:xfrm flipV="1">
            <a:off x="4449437" y="4068660"/>
            <a:ext cx="1984919" cy="17042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78F678-455D-473D-BEF3-61A7C31BF39A}"/>
              </a:ext>
            </a:extLst>
          </p:cNvPr>
          <p:cNvCxnSpPr>
            <a:cxnSpLocks/>
          </p:cNvCxnSpPr>
          <p:nvPr/>
        </p:nvCxnSpPr>
        <p:spPr>
          <a:xfrm>
            <a:off x="4452545"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871B82-ADCC-49BD-A6DE-D8F3BD4662AB}"/>
              </a:ext>
            </a:extLst>
          </p:cNvPr>
          <p:cNvCxnSpPr>
            <a:cxnSpLocks/>
          </p:cNvCxnSpPr>
          <p:nvPr/>
        </p:nvCxnSpPr>
        <p:spPr>
          <a:xfrm>
            <a:off x="5441659" y="5685050"/>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FC38EA5-716B-4BB9-A4F5-89C47FA2C9C9}"/>
              </a:ext>
            </a:extLst>
          </p:cNvPr>
          <p:cNvSpPr txBox="1"/>
          <p:nvPr/>
        </p:nvSpPr>
        <p:spPr>
          <a:xfrm>
            <a:off x="5274117" y="5926946"/>
            <a:ext cx="405942"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19" name="TextBox 18">
            <a:extLst>
              <a:ext uri="{FF2B5EF4-FFF2-40B4-BE49-F238E27FC236}">
                <a16:creationId xmlns:a16="http://schemas.microsoft.com/office/drawing/2014/main" id="{1B805DD6-5B40-48B4-88D3-92762B781770}"/>
              </a:ext>
            </a:extLst>
          </p:cNvPr>
          <p:cNvSpPr txBox="1"/>
          <p:nvPr/>
        </p:nvSpPr>
        <p:spPr>
          <a:xfrm>
            <a:off x="4310780"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20" name="TextBox 19">
            <a:extLst>
              <a:ext uri="{FF2B5EF4-FFF2-40B4-BE49-F238E27FC236}">
                <a16:creationId xmlns:a16="http://schemas.microsoft.com/office/drawing/2014/main" id="{CF458831-2976-479B-90AE-0B5C22202C8D}"/>
              </a:ext>
            </a:extLst>
          </p:cNvPr>
          <p:cNvSpPr txBox="1"/>
          <p:nvPr/>
        </p:nvSpPr>
        <p:spPr>
          <a:xfrm>
            <a:off x="4500576" y="4690197"/>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sp>
        <p:nvSpPr>
          <p:cNvPr id="22" name="Oval 21">
            <a:extLst>
              <a:ext uri="{FF2B5EF4-FFF2-40B4-BE49-F238E27FC236}">
                <a16:creationId xmlns:a16="http://schemas.microsoft.com/office/drawing/2014/main" id="{B6177FC4-A6B8-451F-BE89-1599152B2F41}"/>
              </a:ext>
            </a:extLst>
          </p:cNvPr>
          <p:cNvSpPr/>
          <p:nvPr/>
        </p:nvSpPr>
        <p:spPr>
          <a:xfrm>
            <a:off x="4409136" y="546078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A4D35DB-3F15-47C7-B80E-CB053C8BF9CB}"/>
              </a:ext>
            </a:extLst>
          </p:cNvPr>
          <p:cNvCxnSpPr>
            <a:cxnSpLocks/>
          </p:cNvCxnSpPr>
          <p:nvPr/>
        </p:nvCxnSpPr>
        <p:spPr>
          <a:xfrm flipV="1">
            <a:off x="3743499" y="5249411"/>
            <a:ext cx="1413172" cy="51382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D497CB1-8538-4070-B7DD-108E5F578822}"/>
              </a:ext>
            </a:extLst>
          </p:cNvPr>
          <p:cNvCxnSpPr>
            <a:cxnSpLocks/>
          </p:cNvCxnSpPr>
          <p:nvPr/>
        </p:nvCxnSpPr>
        <p:spPr>
          <a:xfrm>
            <a:off x="3749267" y="5687950"/>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6C31B0D-FFED-47D2-929C-E7721A29E209}"/>
              </a:ext>
            </a:extLst>
          </p:cNvPr>
          <p:cNvSpPr txBox="1"/>
          <p:nvPr/>
        </p:nvSpPr>
        <p:spPr>
          <a:xfrm>
            <a:off x="3607502" y="5929742"/>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dirty="0"/>
          </a:p>
        </p:txBody>
      </p:sp>
      <p:pic>
        <p:nvPicPr>
          <p:cNvPr id="29" name="Audio 28">
            <a:hlinkClick r:id="" action="ppaction://media"/>
            <a:extLst>
              <a:ext uri="{FF2B5EF4-FFF2-40B4-BE49-F238E27FC236}">
                <a16:creationId xmlns:a16="http://schemas.microsoft.com/office/drawing/2014/main" id="{797E1D41-3AC2-4E53-9E8C-31D9DFACF28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81459"/>
    </mc:Choice>
    <mc:Fallback xmlns="">
      <p:transition spd="slow" advTm="81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9"/>
                </p:tgtEl>
              </p:cMediaNode>
            </p:audio>
          </p:childTnLst>
        </p:cTn>
      </p:par>
    </p:tnLst>
    <p:bldLst>
      <p:bldP spid="13" grpId="0" animBg="1"/>
      <p:bldP spid="18" grpId="0"/>
      <p:bldP spid="19" grpId="0"/>
      <p:bldP spid="22" grpId="0" animBg="1"/>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Over-relaxation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t> and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 </a:t>
            </a:r>
            <a:r>
              <a:rPr lang="en-US" dirty="0" smtClean="0"/>
              <a:t>where </a:t>
            </a:r>
            <a:r>
              <a:rPr lang="en-US" i="1" dirty="0" smtClean="0">
                <a:latin typeface="Times New Roman" panose="02020603050405020304" pitchFamily="18" charset="0"/>
              </a:rPr>
              <a:t>x</a:t>
            </a:r>
            <a:r>
              <a:rPr lang="en-US" i="1" baseline="-25000" dirty="0" smtClean="0">
                <a:latin typeface="Times New Roman" panose="02020603050405020304" pitchFamily="18" charset="0"/>
              </a:rPr>
              <a:t>k</a:t>
            </a:r>
            <a:r>
              <a:rPr lang="en-US" baseline="-25000" dirty="0">
                <a:latin typeface="Times New Roman" panose="02020603050405020304" pitchFamily="18" charset="0"/>
              </a:rPr>
              <a:t>+1 </a:t>
            </a:r>
            <a:r>
              <a:rPr lang="en-US" dirty="0" smtClean="0">
                <a:latin typeface="Times New Roman" panose="02020603050405020304" pitchFamily="18" charset="0"/>
              </a:rPr>
              <a:t>← </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k</a:t>
            </a:r>
            <a:r>
              <a:rPr lang="en-US" dirty="0" smtClean="0">
                <a:latin typeface="Times New Roman" panose="02020603050405020304" pitchFamily="18" charset="0"/>
              </a:rPr>
              <a:t> + </a:t>
            </a:r>
            <a:r>
              <a:rPr lang="en-US" dirty="0" err="1" smtClean="0">
                <a:latin typeface="Symbol" panose="05050102010706020507" pitchFamily="18" charset="2"/>
              </a:rPr>
              <a:t>D</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k</a:t>
            </a:r>
            <a:endParaRPr lang="en-US" dirty="0"/>
          </a:p>
          <a:p>
            <a:pPr lvl="1"/>
            <a:r>
              <a:rPr lang="en-US" dirty="0"/>
              <a:t>Can we </a:t>
            </a:r>
            <a:r>
              <a:rPr lang="en-US" dirty="0" smtClean="0"/>
              <a:t>change how much we </a:t>
            </a:r>
            <a:r>
              <a:rPr lang="en-US" dirty="0"/>
              <a:t>move in the direction?</a:t>
            </a:r>
          </a:p>
          <a:p>
            <a:pPr lvl="1"/>
            <a:r>
              <a:rPr lang="en-US" dirty="0"/>
              <a:t>Given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t>, move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 </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dirty="0">
                <a:latin typeface="Times New Roman" panose="02020603050405020304" pitchFamily="18" charset="0"/>
              </a:rPr>
              <a:t> + </a:t>
            </a:r>
            <a:r>
              <a:rPr lang="en-US" i="1" dirty="0">
                <a:latin typeface="Symbol" panose="05050102010706020507" pitchFamily="18" charset="2"/>
              </a:rPr>
              <a:t>w </a:t>
            </a:r>
            <a:r>
              <a:rPr lang="en-US" dirty="0" err="1" smtClean="0">
                <a:latin typeface="Symbol" panose="05050102010706020507" pitchFamily="18" charset="2"/>
              </a:rPr>
              <a:t>D</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k</a:t>
            </a:r>
            <a:endParaRPr lang="en-US" dirty="0">
              <a:latin typeface="Times New Roman" panose="02020603050405020304" pitchFamily="18" charset="0"/>
              <a:ea typeface="Tahoma" panose="020B0604030504040204" pitchFamily="34" charset="0"/>
            </a:endParaRPr>
          </a:p>
          <a:p>
            <a:pPr lvl="1"/>
            <a:r>
              <a:rPr lang="en-US" dirty="0"/>
              <a:t>Thus, </a:t>
            </a:r>
            <a:r>
              <a:rPr lang="en-US" dirty="0" smtClean="0"/>
              <a:t>we can calculate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but then set</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r>
              <a:rPr lang="en-US" dirty="0" smtClean="0">
                <a:latin typeface="Times New Roman" panose="02020603050405020304" pitchFamily="18" charset="0"/>
              </a:rPr>
              <a:t>This </a:t>
            </a:r>
            <a:r>
              <a:rPr lang="en-US" dirty="0">
                <a:latin typeface="Times New Roman" panose="02020603050405020304" pitchFamily="18" charset="0"/>
              </a:rPr>
              <a:t>is called </a:t>
            </a:r>
            <a:r>
              <a:rPr lang="en-US" i="1" dirty="0">
                <a:latin typeface="Times New Roman" panose="02020603050405020304" pitchFamily="18" charset="0"/>
              </a:rPr>
              <a:t>over-relaxation</a:t>
            </a:r>
            <a:r>
              <a:rPr lang="en-US" dirty="0">
                <a:latin typeface="Times New Roman" panose="02020603050405020304" pitchFamily="18" charset="0"/>
              </a:rPr>
              <a:t> </a:t>
            </a: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method of successive over-relaxation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cxnSp>
        <p:nvCxnSpPr>
          <p:cNvPr id="11" name="Straight Connector 10">
            <a:extLst>
              <a:ext uri="{FF2B5EF4-FFF2-40B4-BE49-F238E27FC236}">
                <a16:creationId xmlns:a16="http://schemas.microsoft.com/office/drawing/2014/main" id="{31519490-BECC-41A7-B6C7-3CC1766CBBCD}"/>
              </a:ext>
            </a:extLst>
          </p:cNvPr>
          <p:cNvCxnSpPr>
            <a:cxnSpLocks/>
          </p:cNvCxnSpPr>
          <p:nvPr/>
        </p:nvCxnSpPr>
        <p:spPr>
          <a:xfrm rot="16200000">
            <a:off x="4618256"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238E666B-9EF6-4F19-A800-0FDF957F48A5}"/>
              </a:ext>
            </a:extLst>
          </p:cNvPr>
          <p:cNvSpPr/>
          <p:nvPr/>
        </p:nvSpPr>
        <p:spPr>
          <a:xfrm>
            <a:off x="3007705" y="4144165"/>
            <a:ext cx="3074313" cy="1625332"/>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1142551" y="893182"/>
                  <a:pt x="2377384" y="615666"/>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74A2AE-B8B7-481D-A23A-ED98C3F9BFA1}"/>
              </a:ext>
            </a:extLst>
          </p:cNvPr>
          <p:cNvSpPr/>
          <p:nvPr/>
        </p:nvSpPr>
        <p:spPr>
          <a:xfrm>
            <a:off x="5406029" y="48721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1B1676-417E-47D0-814B-9AD99A88D3BB}"/>
              </a:ext>
            </a:extLst>
          </p:cNvPr>
          <p:cNvCxnSpPr>
            <a:cxnSpLocks/>
          </p:cNvCxnSpPr>
          <p:nvPr/>
        </p:nvCxnSpPr>
        <p:spPr>
          <a:xfrm flipV="1">
            <a:off x="4449437" y="4068660"/>
            <a:ext cx="1984919" cy="17042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78F678-455D-473D-BEF3-61A7C31BF39A}"/>
              </a:ext>
            </a:extLst>
          </p:cNvPr>
          <p:cNvCxnSpPr>
            <a:cxnSpLocks/>
          </p:cNvCxnSpPr>
          <p:nvPr/>
        </p:nvCxnSpPr>
        <p:spPr>
          <a:xfrm>
            <a:off x="4452545"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871B82-ADCC-49BD-A6DE-D8F3BD4662AB}"/>
              </a:ext>
            </a:extLst>
          </p:cNvPr>
          <p:cNvCxnSpPr>
            <a:cxnSpLocks/>
          </p:cNvCxnSpPr>
          <p:nvPr/>
        </p:nvCxnSpPr>
        <p:spPr>
          <a:xfrm>
            <a:off x="5441659" y="5685050"/>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FC38EA5-716B-4BB9-A4F5-89C47FA2C9C9}"/>
              </a:ext>
            </a:extLst>
          </p:cNvPr>
          <p:cNvSpPr txBox="1"/>
          <p:nvPr/>
        </p:nvSpPr>
        <p:spPr>
          <a:xfrm>
            <a:off x="5274117" y="5926946"/>
            <a:ext cx="405942"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19" name="TextBox 18">
            <a:extLst>
              <a:ext uri="{FF2B5EF4-FFF2-40B4-BE49-F238E27FC236}">
                <a16:creationId xmlns:a16="http://schemas.microsoft.com/office/drawing/2014/main" id="{1B805DD6-5B40-48B4-88D3-92762B781770}"/>
              </a:ext>
            </a:extLst>
          </p:cNvPr>
          <p:cNvSpPr txBox="1"/>
          <p:nvPr/>
        </p:nvSpPr>
        <p:spPr>
          <a:xfrm>
            <a:off x="4310780"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20" name="TextBox 19">
            <a:extLst>
              <a:ext uri="{FF2B5EF4-FFF2-40B4-BE49-F238E27FC236}">
                <a16:creationId xmlns:a16="http://schemas.microsoft.com/office/drawing/2014/main" id="{CF458831-2976-479B-90AE-0B5C22202C8D}"/>
              </a:ext>
            </a:extLst>
          </p:cNvPr>
          <p:cNvSpPr txBox="1"/>
          <p:nvPr/>
        </p:nvSpPr>
        <p:spPr>
          <a:xfrm>
            <a:off x="4500576" y="4690197"/>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cxnSp>
        <p:nvCxnSpPr>
          <p:cNvPr id="21" name="Straight Connector 20">
            <a:extLst>
              <a:ext uri="{FF2B5EF4-FFF2-40B4-BE49-F238E27FC236}">
                <a16:creationId xmlns:a16="http://schemas.microsoft.com/office/drawing/2014/main" id="{21ED5CAE-FCD7-4EE0-9CDA-4650A9ABA07F}"/>
              </a:ext>
            </a:extLst>
          </p:cNvPr>
          <p:cNvCxnSpPr>
            <a:cxnSpLocks/>
          </p:cNvCxnSpPr>
          <p:nvPr/>
        </p:nvCxnSpPr>
        <p:spPr>
          <a:xfrm>
            <a:off x="4449437" y="5769497"/>
            <a:ext cx="992222" cy="0"/>
          </a:xfrm>
          <a:prstGeom prst="line">
            <a:avLst/>
          </a:prstGeom>
          <a:ln w="28575">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D6CFBE6-2F28-465C-8696-B1AE7646DF06}"/>
              </a:ext>
            </a:extLst>
          </p:cNvPr>
          <p:cNvCxnSpPr>
            <a:cxnSpLocks/>
          </p:cNvCxnSpPr>
          <p:nvPr/>
        </p:nvCxnSpPr>
        <p:spPr>
          <a:xfrm>
            <a:off x="3888180" y="5769497"/>
            <a:ext cx="587229" cy="0"/>
          </a:xfrm>
          <a:prstGeom prst="line">
            <a:avLst/>
          </a:prstGeom>
          <a:ln w="28575">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3FB41A-B9C9-4C28-8F1E-2A16F2DCF733}"/>
              </a:ext>
            </a:extLst>
          </p:cNvPr>
          <p:cNvCxnSpPr>
            <a:cxnSpLocks/>
          </p:cNvCxnSpPr>
          <p:nvPr/>
        </p:nvCxnSpPr>
        <p:spPr>
          <a:xfrm>
            <a:off x="3883491" y="5687950"/>
            <a:ext cx="0" cy="1828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28" name="Object 27">
            <a:extLst>
              <a:ext uri="{FF2B5EF4-FFF2-40B4-BE49-F238E27FC236}">
                <a16:creationId xmlns:a16="http://schemas.microsoft.com/office/drawing/2014/main" id="{9E2D2CA7-4D47-4179-8776-CDC851224065}"/>
              </a:ext>
            </a:extLst>
          </p:cNvPr>
          <p:cNvGraphicFramePr>
            <a:graphicFrameLocks noChangeAspect="1"/>
          </p:cNvGraphicFramePr>
          <p:nvPr>
            <p:extLst>
              <p:ext uri="{D42A27DB-BD31-4B8C-83A1-F6EECF244321}">
                <p14:modId xmlns:p14="http://schemas.microsoft.com/office/powerpoint/2010/main" val="59541979"/>
              </p:ext>
            </p:extLst>
          </p:nvPr>
        </p:nvGraphicFramePr>
        <p:xfrm>
          <a:off x="2113509" y="3174335"/>
          <a:ext cx="2238375" cy="471487"/>
        </p:xfrm>
        <a:graphic>
          <a:graphicData uri="http://schemas.openxmlformats.org/presentationml/2006/ole">
            <mc:AlternateContent xmlns:mc="http://schemas.openxmlformats.org/markup-compatibility/2006">
              <mc:Choice xmlns:v="urn:schemas-microsoft-com:vml" Requires="v">
                <p:oleObj spid="_x0000_s1035" name="Equation" r:id="rId6" imgW="914400" imgH="190440" progId="Equation.DSMT4">
                  <p:embed/>
                </p:oleObj>
              </mc:Choice>
              <mc:Fallback>
                <p:oleObj name="Equation" r:id="rId6" imgW="914400" imgH="190440" progId="Equation.DSMT4">
                  <p:embed/>
                  <p:pic>
                    <p:nvPicPr>
                      <p:cNvPr id="11" name="Object 10">
                        <a:extLst>
                          <a:ext uri="{FF2B5EF4-FFF2-40B4-BE49-F238E27FC236}">
                            <a16:creationId xmlns:a16="http://schemas.microsoft.com/office/drawing/2014/main" id="{8AF6DE7B-6887-4EEC-9E63-526DBAC9410C}"/>
                          </a:ext>
                        </a:extLst>
                      </p:cNvPr>
                      <p:cNvPicPr/>
                      <p:nvPr/>
                    </p:nvPicPr>
                    <p:blipFill>
                      <a:blip r:embed="rId7"/>
                      <a:stretch>
                        <a:fillRect/>
                      </a:stretch>
                    </p:blipFill>
                    <p:spPr>
                      <a:xfrm>
                        <a:off x="2113509" y="3174335"/>
                        <a:ext cx="2238375" cy="471487"/>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FBFADC9A-8DC9-44E5-B0E7-9029B781A0F6}"/>
              </a:ext>
            </a:extLst>
          </p:cNvPr>
          <p:cNvGraphicFramePr>
            <a:graphicFrameLocks noChangeAspect="1"/>
          </p:cNvGraphicFramePr>
          <p:nvPr>
            <p:extLst>
              <p:ext uri="{D42A27DB-BD31-4B8C-83A1-F6EECF244321}">
                <p14:modId xmlns:p14="http://schemas.microsoft.com/office/powerpoint/2010/main" val="2607213276"/>
              </p:ext>
            </p:extLst>
          </p:nvPr>
        </p:nvGraphicFramePr>
        <p:xfrm>
          <a:off x="2788572" y="3634714"/>
          <a:ext cx="2455863" cy="533400"/>
        </p:xfrm>
        <a:graphic>
          <a:graphicData uri="http://schemas.openxmlformats.org/presentationml/2006/ole">
            <mc:AlternateContent xmlns:mc="http://schemas.openxmlformats.org/markup-compatibility/2006">
              <mc:Choice xmlns:v="urn:schemas-microsoft-com:vml" Requires="v">
                <p:oleObj spid="_x0000_s1036" name="Equation" r:id="rId8" imgW="1002960" imgH="215640" progId="Equation.DSMT4">
                  <p:embed/>
                </p:oleObj>
              </mc:Choice>
              <mc:Fallback>
                <p:oleObj name="Equation" r:id="rId8" imgW="1002960" imgH="215640" progId="Equation.DSMT4">
                  <p:embed/>
                  <p:pic>
                    <p:nvPicPr>
                      <p:cNvPr id="28" name="Object 27">
                        <a:extLst>
                          <a:ext uri="{FF2B5EF4-FFF2-40B4-BE49-F238E27FC236}">
                            <a16:creationId xmlns:a16="http://schemas.microsoft.com/office/drawing/2014/main" id="{9E2D2CA7-4D47-4179-8776-CDC851224065}"/>
                          </a:ext>
                        </a:extLst>
                      </p:cNvPr>
                      <p:cNvPicPr/>
                      <p:nvPr/>
                    </p:nvPicPr>
                    <p:blipFill>
                      <a:blip r:embed="rId9"/>
                      <a:stretch>
                        <a:fillRect/>
                      </a:stretch>
                    </p:blipFill>
                    <p:spPr>
                      <a:xfrm>
                        <a:off x="2788572" y="3634714"/>
                        <a:ext cx="2455863" cy="533400"/>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F3A52C36-5112-422D-84DE-5F4F21A0D6A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graphicFrame>
        <p:nvGraphicFramePr>
          <p:cNvPr id="22" name="Object 21">
            <a:extLst>
              <a:ext uri="{FF2B5EF4-FFF2-40B4-BE49-F238E27FC236}">
                <a16:creationId xmlns:a16="http://schemas.microsoft.com/office/drawing/2014/main" id="{FBFADC9A-8DC9-44E5-B0E7-9029B781A0F6}"/>
              </a:ext>
            </a:extLst>
          </p:cNvPr>
          <p:cNvGraphicFramePr>
            <a:graphicFrameLocks noChangeAspect="1"/>
          </p:cNvGraphicFramePr>
          <p:nvPr>
            <p:extLst>
              <p:ext uri="{D42A27DB-BD31-4B8C-83A1-F6EECF244321}">
                <p14:modId xmlns:p14="http://schemas.microsoft.com/office/powerpoint/2010/main" val="2465191145"/>
              </p:ext>
            </p:extLst>
          </p:nvPr>
        </p:nvGraphicFramePr>
        <p:xfrm>
          <a:off x="2783217" y="4110838"/>
          <a:ext cx="2455862" cy="533400"/>
        </p:xfrm>
        <a:graphic>
          <a:graphicData uri="http://schemas.openxmlformats.org/presentationml/2006/ole">
            <mc:AlternateContent xmlns:mc="http://schemas.openxmlformats.org/markup-compatibility/2006">
              <mc:Choice xmlns:v="urn:schemas-microsoft-com:vml" Requires="v">
                <p:oleObj spid="_x0000_s1037" name="Equation" r:id="rId11" imgW="1002960" imgH="215640" progId="Equation.DSMT4">
                  <p:embed/>
                </p:oleObj>
              </mc:Choice>
              <mc:Fallback>
                <p:oleObj name="Equation" r:id="rId11" imgW="1002960" imgH="215640" progId="Equation.DSMT4">
                  <p:embed/>
                  <p:pic>
                    <p:nvPicPr>
                      <p:cNvPr id="29" name="Object 28">
                        <a:extLst>
                          <a:ext uri="{FF2B5EF4-FFF2-40B4-BE49-F238E27FC236}">
                            <a16:creationId xmlns:a16="http://schemas.microsoft.com/office/drawing/2014/main" id="{FBFADC9A-8DC9-44E5-B0E7-9029B781A0F6}"/>
                          </a:ext>
                        </a:extLst>
                      </p:cNvPr>
                      <p:cNvPicPr/>
                      <p:nvPr/>
                    </p:nvPicPr>
                    <p:blipFill>
                      <a:blip r:embed="rId12"/>
                      <a:stretch>
                        <a:fillRect/>
                      </a:stretch>
                    </p:blipFill>
                    <p:spPr>
                      <a:xfrm>
                        <a:off x="2783217" y="4110838"/>
                        <a:ext cx="2455862" cy="533400"/>
                      </a:xfrm>
                      <a:prstGeom prst="rect">
                        <a:avLst/>
                      </a:prstGeom>
                    </p:spPr>
                  </p:pic>
                </p:oleObj>
              </mc:Fallback>
            </mc:AlternateContent>
          </a:graphicData>
        </a:graphic>
      </p:graphicFrame>
      <p:sp>
        <p:nvSpPr>
          <p:cNvPr id="7" name="Rectangle 6"/>
          <p:cNvSpPr/>
          <p:nvPr/>
        </p:nvSpPr>
        <p:spPr>
          <a:xfrm>
            <a:off x="6534180" y="3148270"/>
            <a:ext cx="2583464" cy="430887"/>
          </a:xfrm>
          <a:prstGeom prst="rect">
            <a:avLst/>
          </a:prstGeom>
        </p:spPr>
        <p:txBody>
          <a:bodyPr wrap="none">
            <a:spAutoFit/>
          </a:bodyPr>
          <a:lstStyle/>
          <a:p>
            <a:r>
              <a:rPr lang="en-US" sz="22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Note </a:t>
            </a:r>
            <a:r>
              <a:rPr lang="en-US" sz="2200" i="1" dirty="0" smtClean="0">
                <a:solidFill>
                  <a:prstClr val="white"/>
                </a:solidFill>
                <a:latin typeface="Symbol" panose="05050102010706020507" pitchFamily="18" charset="2"/>
                <a:ea typeface="Cambria" panose="02040503050406030204" pitchFamily="18" charset="0"/>
                <a:cs typeface="Times New Roman" panose="02020603050405020304" pitchFamily="18" charset="0"/>
              </a:rPr>
              <a:t>w</a:t>
            </a:r>
            <a:r>
              <a:rPr lang="en-US" sz="22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(1 – </a:t>
            </a:r>
            <a:r>
              <a:rPr lang="en-US" sz="2200" i="1" dirty="0" smtClean="0">
                <a:solidFill>
                  <a:prstClr val="white"/>
                </a:solidFill>
                <a:latin typeface="Symbol" panose="05050102010706020507" pitchFamily="18" charset="2"/>
                <a:ea typeface="Cambria" panose="02040503050406030204" pitchFamily="18" charset="0"/>
                <a:cs typeface="Times New Roman" panose="02020603050405020304" pitchFamily="18" charset="0"/>
              </a:rPr>
              <a:t>w</a:t>
            </a:r>
            <a:r>
              <a:rPr lang="en-US" sz="2200"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1</a:t>
            </a:r>
            <a:endParaRPr lang="en-CA" dirty="0">
              <a:latin typeface="Times New Roman" panose="02020603050405020304" pitchFamily="18" charset="0"/>
              <a:cs typeface="Times New Roman" panose="02020603050405020304" pitchFamily="18" charset="0"/>
            </a:endParaRPr>
          </a:p>
        </p:txBody>
      </p:sp>
    </p:spTree>
    <p:custDataLst>
      <p:tags r:id="rId2"/>
    </p:custDataLst>
    <p:extLst>
      <p:ext uri="{BB962C8B-B14F-4D97-AF65-F5344CB8AC3E}">
        <p14:creationId xmlns:p14="http://schemas.microsoft.com/office/powerpoint/2010/main" val="1106415096"/>
      </p:ext>
    </p:extLst>
  </p:cSld>
  <p:clrMapOvr>
    <a:masterClrMapping/>
  </p:clrMapOvr>
  <mc:AlternateContent xmlns:mc="http://schemas.openxmlformats.org/markup-compatibility/2006" xmlns:p14="http://schemas.microsoft.com/office/powerpoint/2010/main">
    <mc:Choice Requires="p14">
      <p:transition spd="slow" p14:dur="2000" advTm="119004"/>
    </mc:Choice>
    <mc:Fallback xmlns="">
      <p:transition spd="slow" advTm="119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Over-relaxation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Thus, having calculated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endParaRPr lang="en-US" dirty="0">
              <a:latin typeface="Times New Roman" panose="02020603050405020304" pitchFamily="18" charset="0"/>
            </a:endParaRPr>
          </a:p>
          <a:p>
            <a:pPr lvl="1"/>
            <a:r>
              <a:rPr lang="en-US" dirty="0"/>
              <a:t>If </a:t>
            </a:r>
            <a:r>
              <a:rPr lang="en-US" i="1" dirty="0" smtClean="0">
                <a:latin typeface="Symbol" panose="05050102010706020507" pitchFamily="18" charset="2"/>
              </a:rPr>
              <a:t>w</a:t>
            </a:r>
            <a:r>
              <a:rPr lang="en-US" dirty="0" smtClean="0">
                <a:latin typeface="Times New Roman" panose="02020603050405020304" pitchFamily="18" charset="0"/>
              </a:rPr>
              <a:t> &lt; </a:t>
            </a:r>
            <a:r>
              <a:rPr lang="en-US" dirty="0" smtClean="0">
                <a:latin typeface="Times New Roman" panose="02020603050405020304" pitchFamily="18" charset="0"/>
              </a:rPr>
              <a:t>1</a:t>
            </a:r>
            <a:r>
              <a:rPr lang="en-US" i="1" dirty="0" smtClean="0"/>
              <a:t>,  </a:t>
            </a:r>
            <a:r>
              <a:rPr lang="en-US" i="1" dirty="0" smtClean="0">
                <a:latin typeface="Symbol" panose="05050102010706020507" pitchFamily="18" charset="2"/>
              </a:rPr>
              <a:t>w </a:t>
            </a:r>
            <a:r>
              <a:rPr lang="en-US" i="1" dirty="0" smtClean="0">
                <a:latin typeface="Times New Roman" panose="02020603050405020304" pitchFamily="18" charset="0"/>
              </a:rPr>
              <a:t>x</a:t>
            </a:r>
            <a:r>
              <a:rPr lang="en-US" i="1" baseline="-25000" dirty="0" smtClean="0">
                <a:latin typeface="Times New Roman" panose="02020603050405020304" pitchFamily="18" charset="0"/>
              </a:rPr>
              <a:t>k</a:t>
            </a:r>
            <a:r>
              <a:rPr lang="en-US" baseline="-25000" dirty="0" smtClean="0">
                <a:latin typeface="Times New Roman" panose="02020603050405020304" pitchFamily="18" charset="0"/>
              </a:rPr>
              <a:t>+1</a:t>
            </a:r>
            <a:r>
              <a:rPr lang="en-US" i="1" dirty="0" smtClean="0">
                <a:latin typeface="Times New Roman" panose="02020603050405020304" pitchFamily="18" charset="0"/>
              </a:rPr>
              <a:t> </a:t>
            </a:r>
            <a:r>
              <a:rPr lang="en-US" dirty="0" smtClean="0">
                <a:latin typeface="Times New Roman" panose="02020603050405020304" pitchFamily="18" charset="0"/>
              </a:rPr>
              <a:t>+</a:t>
            </a:r>
            <a:r>
              <a:rPr lang="en-US" i="1" dirty="0" smtClean="0">
                <a:latin typeface="Times New Roman" panose="02020603050405020304" pitchFamily="18" charset="0"/>
              </a:rPr>
              <a:t> </a:t>
            </a:r>
            <a:r>
              <a:rPr lang="en-US" dirty="0" smtClean="0">
                <a:latin typeface="Times New Roman" panose="02020603050405020304" pitchFamily="18" charset="0"/>
              </a:rPr>
              <a:t>(1 – </a:t>
            </a:r>
            <a:r>
              <a:rPr lang="en-US" i="1" dirty="0" smtClean="0">
                <a:latin typeface="Symbol" panose="05050102010706020507" pitchFamily="18" charset="2"/>
              </a:rPr>
              <a:t>w</a:t>
            </a:r>
            <a:r>
              <a:rPr lang="en-US" dirty="0" smtClean="0">
                <a:latin typeface="Times New Roman" panose="02020603050405020304" pitchFamily="18" charset="0"/>
              </a:rPr>
              <a:t>) </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k</a:t>
            </a:r>
            <a:r>
              <a:rPr lang="en-US" dirty="0" smtClean="0"/>
              <a:t> </a:t>
            </a:r>
            <a:r>
              <a:rPr lang="en-US" dirty="0"/>
              <a:t>does not move as far as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endParaRPr lang="en-US" dirty="0">
              <a:latin typeface="Times New Roman" panose="02020603050405020304" pitchFamily="18" charset="0"/>
            </a:endParaRPr>
          </a:p>
          <a:p>
            <a:pPr lvl="1"/>
            <a:r>
              <a:rPr lang="en-US" dirty="0"/>
              <a:t>If </a:t>
            </a:r>
            <a:r>
              <a:rPr lang="en-US" i="1" dirty="0" smtClean="0">
                <a:latin typeface="Symbol" panose="05050102010706020507" pitchFamily="18" charset="2"/>
              </a:rPr>
              <a:t>w</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1</a:t>
            </a:r>
            <a:r>
              <a:rPr lang="en-US" i="1" dirty="0" smtClean="0"/>
              <a:t>,  </a:t>
            </a:r>
            <a:r>
              <a:rPr lang="en-US" i="1" dirty="0" smtClean="0">
                <a:latin typeface="Symbol" panose="05050102010706020507" pitchFamily="18" charset="2"/>
              </a:rPr>
              <a:t>w </a:t>
            </a:r>
            <a:r>
              <a:rPr lang="en-US" i="1" dirty="0" smtClean="0">
                <a:latin typeface="Times New Roman" panose="02020603050405020304" pitchFamily="18" charset="0"/>
              </a:rPr>
              <a:t>x</a:t>
            </a:r>
            <a:r>
              <a:rPr lang="en-US" i="1" baseline="-25000" dirty="0" smtClean="0">
                <a:latin typeface="Times New Roman" panose="02020603050405020304" pitchFamily="18" charset="0"/>
              </a:rPr>
              <a:t>k</a:t>
            </a:r>
            <a:r>
              <a:rPr lang="en-US" baseline="-25000" dirty="0" smtClean="0">
                <a:latin typeface="Times New Roman" panose="02020603050405020304" pitchFamily="18" charset="0"/>
              </a:rPr>
              <a:t>+1</a:t>
            </a:r>
            <a:r>
              <a:rPr lang="en-US" i="1" dirty="0" smtClean="0">
                <a:latin typeface="Times New Roman" panose="02020603050405020304" pitchFamily="18" charset="0"/>
              </a:rPr>
              <a:t> </a:t>
            </a:r>
            <a:r>
              <a:rPr lang="en-US" dirty="0" smtClean="0">
                <a:latin typeface="Times New Roman" panose="02020603050405020304" pitchFamily="18" charset="0"/>
              </a:rPr>
              <a:t>+ (1 –</a:t>
            </a:r>
            <a:r>
              <a:rPr lang="en-US" i="1" dirty="0" smtClean="0">
                <a:latin typeface="Times New Roman" panose="02020603050405020304" pitchFamily="18" charset="0"/>
              </a:rPr>
              <a:t> </a:t>
            </a:r>
            <a:r>
              <a:rPr lang="en-US" i="1" dirty="0" smtClean="0">
                <a:latin typeface="Symbol" panose="05050102010706020507" pitchFamily="18" charset="2"/>
              </a:rPr>
              <a:t>w</a:t>
            </a:r>
            <a:r>
              <a:rPr lang="en-US" dirty="0" smtClean="0">
                <a:latin typeface="Times New Roman" panose="02020603050405020304" pitchFamily="18" charset="0"/>
              </a:rPr>
              <a:t>)</a:t>
            </a:r>
            <a:r>
              <a:rPr lang="en-US" i="1" dirty="0" smtClean="0">
                <a:latin typeface="Times New Roman" panose="02020603050405020304" pitchFamily="18" charset="0"/>
              </a:rPr>
              <a:t> </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k</a:t>
            </a:r>
            <a:r>
              <a:rPr lang="en-US" dirty="0" smtClean="0">
                <a:latin typeface="Times New Roman" panose="02020603050405020304" pitchFamily="18" charset="0"/>
              </a:rPr>
              <a:t> </a:t>
            </a:r>
            <a:r>
              <a:rPr lang="en-US" dirty="0">
                <a:latin typeface="Times New Roman" panose="02020603050405020304" pitchFamily="18" charset="0"/>
              </a:rPr>
              <a:t>=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 does not change</a:t>
            </a:r>
          </a:p>
          <a:p>
            <a:pPr lvl="1"/>
            <a:r>
              <a:rPr lang="en-US" dirty="0" smtClean="0"/>
              <a:t>If </a:t>
            </a:r>
            <a:r>
              <a:rPr lang="en-US" i="1" dirty="0" smtClean="0">
                <a:latin typeface="Symbol" panose="05050102010706020507" pitchFamily="18" charset="2"/>
              </a:rPr>
              <a:t>w</a:t>
            </a:r>
            <a:r>
              <a:rPr lang="en-US" dirty="0" smtClean="0">
                <a:latin typeface="Times New Roman" panose="02020603050405020304" pitchFamily="18" charset="0"/>
              </a:rPr>
              <a:t> </a:t>
            </a:r>
            <a:r>
              <a:rPr lang="en-US" dirty="0">
                <a:latin typeface="Times New Roman" panose="02020603050405020304" pitchFamily="18" charset="0"/>
              </a:rPr>
              <a:t>&gt; </a:t>
            </a:r>
            <a:r>
              <a:rPr lang="en-US" dirty="0" smtClean="0">
                <a:latin typeface="Times New Roman" panose="02020603050405020304" pitchFamily="18" charset="0"/>
              </a:rPr>
              <a:t>1</a:t>
            </a:r>
            <a:r>
              <a:rPr lang="en-US" i="1" dirty="0" smtClean="0"/>
              <a:t>,  </a:t>
            </a:r>
            <a:r>
              <a:rPr lang="en-US" i="1" dirty="0" smtClean="0">
                <a:latin typeface="Symbol" panose="05050102010706020507" pitchFamily="18" charset="2"/>
              </a:rPr>
              <a:t>w </a:t>
            </a:r>
            <a:r>
              <a:rPr lang="en-US" i="1" dirty="0" smtClean="0">
                <a:latin typeface="Times New Roman" panose="02020603050405020304" pitchFamily="18" charset="0"/>
              </a:rPr>
              <a:t>x</a:t>
            </a:r>
            <a:r>
              <a:rPr lang="en-US" i="1" baseline="-25000" dirty="0" smtClean="0">
                <a:latin typeface="Times New Roman" panose="02020603050405020304" pitchFamily="18" charset="0"/>
              </a:rPr>
              <a:t>k</a:t>
            </a:r>
            <a:r>
              <a:rPr lang="en-US" baseline="-25000" dirty="0" smtClean="0">
                <a:latin typeface="Times New Roman" panose="02020603050405020304" pitchFamily="18" charset="0"/>
              </a:rPr>
              <a:t>+1</a:t>
            </a:r>
            <a:r>
              <a:rPr lang="en-US" i="1" dirty="0" smtClean="0">
                <a:latin typeface="Times New Roman" panose="02020603050405020304" pitchFamily="18" charset="0"/>
              </a:rPr>
              <a:t> </a:t>
            </a:r>
            <a:r>
              <a:rPr lang="en-US" dirty="0" smtClean="0">
                <a:latin typeface="Times New Roman" panose="02020603050405020304" pitchFamily="18" charset="0"/>
              </a:rPr>
              <a:t>+ (1 – </a:t>
            </a:r>
            <a:r>
              <a:rPr lang="en-US" i="1" dirty="0" smtClean="0">
                <a:latin typeface="Symbol" panose="05050102010706020507" pitchFamily="18" charset="2"/>
              </a:rPr>
              <a:t>w</a:t>
            </a:r>
            <a:r>
              <a:rPr lang="en-US" dirty="0" smtClean="0">
                <a:latin typeface="Times New Roman" panose="02020603050405020304" pitchFamily="18" charset="0"/>
              </a:rPr>
              <a:t>)</a:t>
            </a:r>
            <a:r>
              <a:rPr lang="en-US" i="1" dirty="0" smtClean="0">
                <a:latin typeface="Times New Roman" panose="02020603050405020304" pitchFamily="18" charset="0"/>
              </a:rPr>
              <a:t> </a:t>
            </a:r>
            <a:r>
              <a:rPr lang="en-US" i="1" dirty="0" err="1" smtClean="0">
                <a:latin typeface="Times New Roman" panose="02020603050405020304" pitchFamily="18" charset="0"/>
              </a:rPr>
              <a:t>x</a:t>
            </a:r>
            <a:r>
              <a:rPr lang="en-US" i="1" baseline="-25000" dirty="0" err="1" smtClean="0">
                <a:latin typeface="Times New Roman" panose="02020603050405020304" pitchFamily="18" charset="0"/>
              </a:rPr>
              <a:t>k</a:t>
            </a:r>
            <a:r>
              <a:rPr lang="en-US" dirty="0" smtClean="0"/>
              <a:t> </a:t>
            </a:r>
            <a:r>
              <a:rPr lang="en-US" dirty="0"/>
              <a:t>moves further than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endParaRPr lang="en-US" baseline="-25000" dirty="0"/>
          </a:p>
          <a:p>
            <a:r>
              <a:rPr lang="en-US" dirty="0"/>
              <a:t>If </a:t>
            </a:r>
            <a:r>
              <a:rPr lang="en-US" i="1" dirty="0">
                <a:latin typeface="Symbol" panose="05050102010706020507" pitchFamily="18" charset="2"/>
              </a:rPr>
              <a:t>w</a:t>
            </a:r>
            <a:r>
              <a:rPr lang="en-US" dirty="0"/>
              <a:t> is too </a:t>
            </a:r>
            <a:r>
              <a:rPr lang="en-US" dirty="0" smtClean="0"/>
              <a:t>large , </a:t>
            </a:r>
            <a:r>
              <a:rPr lang="en-US" dirty="0"/>
              <a:t>we will overshoot the target</a:t>
            </a:r>
          </a:p>
          <a:p>
            <a:pPr lvl="1"/>
            <a:r>
              <a:rPr lang="en-US" dirty="0"/>
              <a:t>For Newton’s method and a double root, </a:t>
            </a:r>
            <a:r>
              <a:rPr lang="en-US" i="1" dirty="0">
                <a:latin typeface="Symbol" panose="05050102010706020507" pitchFamily="18" charset="2"/>
              </a:rPr>
              <a:t>w</a:t>
            </a:r>
            <a:r>
              <a:rPr lang="en-US" dirty="0">
                <a:latin typeface="Times New Roman" panose="02020603050405020304" pitchFamily="18" charset="0"/>
              </a:rPr>
              <a:t> = </a:t>
            </a:r>
            <a:r>
              <a:rPr lang="en-US" dirty="0" smtClean="0">
                <a:latin typeface="Times New Roman" panose="02020603050405020304" pitchFamily="18" charset="0"/>
              </a:rPr>
              <a:t>2</a:t>
            </a:r>
            <a:r>
              <a:rPr lang="en-US" dirty="0" smtClean="0"/>
              <a:t> </a:t>
            </a:r>
            <a:r>
              <a:rPr lang="en-US" dirty="0"/>
              <a:t>is </a:t>
            </a:r>
            <a:r>
              <a:rPr lang="en-US" dirty="0" smtClean="0"/>
              <a:t>ideal:</a:t>
            </a: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method of successive over-relaxation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cxnSp>
        <p:nvCxnSpPr>
          <p:cNvPr id="11" name="Straight Connector 10">
            <a:extLst>
              <a:ext uri="{FF2B5EF4-FFF2-40B4-BE49-F238E27FC236}">
                <a16:creationId xmlns:a16="http://schemas.microsoft.com/office/drawing/2014/main" id="{31519490-BECC-41A7-B6C7-3CC1766CBBCD}"/>
              </a:ext>
            </a:extLst>
          </p:cNvPr>
          <p:cNvCxnSpPr>
            <a:cxnSpLocks/>
          </p:cNvCxnSpPr>
          <p:nvPr/>
        </p:nvCxnSpPr>
        <p:spPr>
          <a:xfrm rot="16200000">
            <a:off x="4618256" y="4162553"/>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238E666B-9EF6-4F19-A800-0FDF957F48A5}"/>
              </a:ext>
            </a:extLst>
          </p:cNvPr>
          <p:cNvSpPr/>
          <p:nvPr/>
        </p:nvSpPr>
        <p:spPr>
          <a:xfrm>
            <a:off x="3007705" y="4144165"/>
            <a:ext cx="3074313" cy="1625332"/>
          </a:xfrm>
          <a:custGeom>
            <a:avLst/>
            <a:gdLst>
              <a:gd name="connsiteX0" fmla="*/ 0 w 3382021"/>
              <a:gd name="connsiteY0" fmla="*/ 488576 h 488576"/>
              <a:gd name="connsiteX1" fmla="*/ 804672 w 3382021"/>
              <a:gd name="connsiteY1" fmla="*/ 86240 h 488576"/>
              <a:gd name="connsiteX2" fmla="*/ 2057400 w 3382021"/>
              <a:gd name="connsiteY2" fmla="*/ 351416 h 488576"/>
              <a:gd name="connsiteX3" fmla="*/ 3209544 w 3382021"/>
              <a:gd name="connsiteY3" fmla="*/ 40520 h 488576"/>
              <a:gd name="connsiteX4" fmla="*/ 3355848 w 3382021"/>
              <a:gd name="connsiteY4" fmla="*/ 13088 h 488576"/>
              <a:gd name="connsiteX0" fmla="*/ 0 w 3382021"/>
              <a:gd name="connsiteY0" fmla="*/ 488576 h 844328"/>
              <a:gd name="connsiteX1" fmla="*/ 1282844 w 3382021"/>
              <a:gd name="connsiteY1" fmla="*/ 843655 h 844328"/>
              <a:gd name="connsiteX2" fmla="*/ 2057400 w 3382021"/>
              <a:gd name="connsiteY2" fmla="*/ 351416 h 844328"/>
              <a:gd name="connsiteX3" fmla="*/ 3209544 w 3382021"/>
              <a:gd name="connsiteY3" fmla="*/ 40520 h 844328"/>
              <a:gd name="connsiteX4" fmla="*/ 3355848 w 3382021"/>
              <a:gd name="connsiteY4" fmla="*/ 13088 h 844328"/>
              <a:gd name="connsiteX0" fmla="*/ 0 w 3382021"/>
              <a:gd name="connsiteY0" fmla="*/ 488576 h 843687"/>
              <a:gd name="connsiteX1" fmla="*/ 1282844 w 3382021"/>
              <a:gd name="connsiteY1" fmla="*/ 843655 h 843687"/>
              <a:gd name="connsiteX2" fmla="*/ 2627851 w 3382021"/>
              <a:gd name="connsiteY2" fmla="*/ 459027 h 843687"/>
              <a:gd name="connsiteX3" fmla="*/ 3209544 w 3382021"/>
              <a:gd name="connsiteY3" fmla="*/ 40520 h 843687"/>
              <a:gd name="connsiteX4" fmla="*/ 3355848 w 3382021"/>
              <a:gd name="connsiteY4" fmla="*/ 13088 h 84368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167"/>
              <a:gd name="connsiteX1" fmla="*/ 1282844 w 3209544"/>
              <a:gd name="connsiteY1" fmla="*/ 803135 h 803167"/>
              <a:gd name="connsiteX2" fmla="*/ 2627851 w 3209544"/>
              <a:gd name="connsiteY2" fmla="*/ 418507 h 803167"/>
              <a:gd name="connsiteX3" fmla="*/ 3209544 w 3209544"/>
              <a:gd name="connsiteY3" fmla="*/ 0 h 803167"/>
              <a:gd name="connsiteX0" fmla="*/ 0 w 3209544"/>
              <a:gd name="connsiteY0" fmla="*/ 448056 h 803246"/>
              <a:gd name="connsiteX1" fmla="*/ 1282844 w 3209544"/>
              <a:gd name="connsiteY1" fmla="*/ 803135 h 803246"/>
              <a:gd name="connsiteX2" fmla="*/ 2627851 w 3209544"/>
              <a:gd name="connsiteY2" fmla="*/ 480590 h 803246"/>
              <a:gd name="connsiteX3" fmla="*/ 3209544 w 3209544"/>
              <a:gd name="connsiteY3" fmla="*/ 0 h 803246"/>
              <a:gd name="connsiteX0" fmla="*/ 0 w 3209544"/>
              <a:gd name="connsiteY0" fmla="*/ 448056 h 809417"/>
              <a:gd name="connsiteX1" fmla="*/ 1282844 w 3209544"/>
              <a:gd name="connsiteY1" fmla="*/ 803135 h 809417"/>
              <a:gd name="connsiteX2" fmla="*/ 3209544 w 3209544"/>
              <a:gd name="connsiteY2" fmla="*/ 0 h 809417"/>
              <a:gd name="connsiteX0" fmla="*/ 0 w 3066931"/>
              <a:gd name="connsiteY0" fmla="*/ 903333 h 903333"/>
              <a:gd name="connsiteX1" fmla="*/ 1140231 w 3066931"/>
              <a:gd name="connsiteY1" fmla="*/ 803135 h 903333"/>
              <a:gd name="connsiteX2" fmla="*/ 3066931 w 3066931"/>
              <a:gd name="connsiteY2" fmla="*/ 0 h 903333"/>
              <a:gd name="connsiteX0" fmla="*/ 0 w 3066931"/>
              <a:gd name="connsiteY0" fmla="*/ 903333 h 917096"/>
              <a:gd name="connsiteX1" fmla="*/ 1140231 w 3066931"/>
              <a:gd name="connsiteY1" fmla="*/ 803135 h 917096"/>
              <a:gd name="connsiteX2" fmla="*/ 3066931 w 3066931"/>
              <a:gd name="connsiteY2" fmla="*/ 0 h 917096"/>
              <a:gd name="connsiteX0" fmla="*/ 0 w 3066931"/>
              <a:gd name="connsiteY0" fmla="*/ 903333 h 905459"/>
              <a:gd name="connsiteX1" fmla="*/ 1643571 w 3066931"/>
              <a:gd name="connsiteY1" fmla="*/ 720358 h 905459"/>
              <a:gd name="connsiteX2" fmla="*/ 3066931 w 3066931"/>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5459"/>
              <a:gd name="connsiteX1" fmla="*/ 1643571 w 2999819"/>
              <a:gd name="connsiteY1" fmla="*/ 720358 h 905459"/>
              <a:gd name="connsiteX2" fmla="*/ 2999819 w 2999819"/>
              <a:gd name="connsiteY2" fmla="*/ 0 h 905459"/>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 name="connsiteX0" fmla="*/ 0 w 2999819"/>
              <a:gd name="connsiteY0" fmla="*/ 903333 h 903333"/>
              <a:gd name="connsiteX1" fmla="*/ 2999819 w 2999819"/>
              <a:gd name="connsiteY1" fmla="*/ 0 h 903333"/>
            </a:gdLst>
            <a:ahLst/>
            <a:cxnLst>
              <a:cxn ang="0">
                <a:pos x="connsiteX0" y="connsiteY0"/>
              </a:cxn>
              <a:cxn ang="0">
                <a:pos x="connsiteX1" y="connsiteY1"/>
              </a:cxn>
            </a:cxnLst>
            <a:rect l="l" t="t" r="r" b="b"/>
            <a:pathLst>
              <a:path w="2999819" h="903333">
                <a:moveTo>
                  <a:pt x="0" y="903333"/>
                </a:moveTo>
                <a:cubicBezTo>
                  <a:pt x="1142551" y="893182"/>
                  <a:pt x="2377384" y="615666"/>
                  <a:pt x="2999819"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74A2AE-B8B7-481D-A23A-ED98C3F9BFA1}"/>
              </a:ext>
            </a:extLst>
          </p:cNvPr>
          <p:cNvSpPr/>
          <p:nvPr/>
        </p:nvSpPr>
        <p:spPr>
          <a:xfrm>
            <a:off x="5406029" y="487215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1B1676-417E-47D0-814B-9AD99A88D3BB}"/>
              </a:ext>
            </a:extLst>
          </p:cNvPr>
          <p:cNvCxnSpPr>
            <a:cxnSpLocks/>
          </p:cNvCxnSpPr>
          <p:nvPr/>
        </p:nvCxnSpPr>
        <p:spPr>
          <a:xfrm flipV="1">
            <a:off x="4449437" y="4068660"/>
            <a:ext cx="1984919" cy="170422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78F678-455D-473D-BEF3-61A7C31BF39A}"/>
              </a:ext>
            </a:extLst>
          </p:cNvPr>
          <p:cNvCxnSpPr>
            <a:cxnSpLocks/>
          </p:cNvCxnSpPr>
          <p:nvPr/>
        </p:nvCxnSpPr>
        <p:spPr>
          <a:xfrm>
            <a:off x="4452545" y="5686552"/>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0871B82-ADCC-49BD-A6DE-D8F3BD4662AB}"/>
              </a:ext>
            </a:extLst>
          </p:cNvPr>
          <p:cNvCxnSpPr>
            <a:cxnSpLocks/>
          </p:cNvCxnSpPr>
          <p:nvPr/>
        </p:nvCxnSpPr>
        <p:spPr>
          <a:xfrm>
            <a:off x="5441659" y="5685050"/>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FC38EA5-716B-4BB9-A4F5-89C47FA2C9C9}"/>
              </a:ext>
            </a:extLst>
          </p:cNvPr>
          <p:cNvSpPr txBox="1"/>
          <p:nvPr/>
        </p:nvSpPr>
        <p:spPr>
          <a:xfrm>
            <a:off x="5274117" y="5926946"/>
            <a:ext cx="405942"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dirty="0"/>
          </a:p>
        </p:txBody>
      </p:sp>
      <p:sp>
        <p:nvSpPr>
          <p:cNvPr id="19" name="TextBox 18">
            <a:extLst>
              <a:ext uri="{FF2B5EF4-FFF2-40B4-BE49-F238E27FC236}">
                <a16:creationId xmlns:a16="http://schemas.microsoft.com/office/drawing/2014/main" id="{1B805DD6-5B40-48B4-88D3-92762B781770}"/>
              </a:ext>
            </a:extLst>
          </p:cNvPr>
          <p:cNvSpPr txBox="1"/>
          <p:nvPr/>
        </p:nvSpPr>
        <p:spPr>
          <a:xfrm>
            <a:off x="4310780" y="5928344"/>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dirty="0"/>
          </a:p>
        </p:txBody>
      </p:sp>
      <p:sp>
        <p:nvSpPr>
          <p:cNvPr id="20" name="TextBox 19">
            <a:extLst>
              <a:ext uri="{FF2B5EF4-FFF2-40B4-BE49-F238E27FC236}">
                <a16:creationId xmlns:a16="http://schemas.microsoft.com/office/drawing/2014/main" id="{CF458831-2976-479B-90AE-0B5C22202C8D}"/>
              </a:ext>
            </a:extLst>
          </p:cNvPr>
          <p:cNvSpPr txBox="1"/>
          <p:nvPr/>
        </p:nvSpPr>
        <p:spPr>
          <a:xfrm>
            <a:off x="4500576" y="4690197"/>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u="none" strike="noStrike" kern="1200" cap="none" spc="0" normalizeH="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dirty="0"/>
          </a:p>
        </p:txBody>
      </p:sp>
      <p:cxnSp>
        <p:nvCxnSpPr>
          <p:cNvPr id="21" name="Straight Connector 20">
            <a:extLst>
              <a:ext uri="{FF2B5EF4-FFF2-40B4-BE49-F238E27FC236}">
                <a16:creationId xmlns:a16="http://schemas.microsoft.com/office/drawing/2014/main" id="{21ED5CAE-FCD7-4EE0-9CDA-4650A9ABA07F}"/>
              </a:ext>
            </a:extLst>
          </p:cNvPr>
          <p:cNvCxnSpPr>
            <a:cxnSpLocks/>
          </p:cNvCxnSpPr>
          <p:nvPr/>
        </p:nvCxnSpPr>
        <p:spPr>
          <a:xfrm>
            <a:off x="4449437" y="5769497"/>
            <a:ext cx="992222" cy="0"/>
          </a:xfrm>
          <a:prstGeom prst="line">
            <a:avLst/>
          </a:prstGeom>
          <a:ln w="28575">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D6CFBE6-2F28-465C-8696-B1AE7646DF06}"/>
              </a:ext>
            </a:extLst>
          </p:cNvPr>
          <p:cNvCxnSpPr>
            <a:cxnSpLocks/>
          </p:cNvCxnSpPr>
          <p:nvPr/>
        </p:nvCxnSpPr>
        <p:spPr>
          <a:xfrm flipV="1">
            <a:off x="3457215" y="5769498"/>
            <a:ext cx="1018194" cy="3385"/>
          </a:xfrm>
          <a:prstGeom prst="line">
            <a:avLst/>
          </a:prstGeom>
          <a:ln w="28575">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D3FB41A-B9C9-4C28-8F1E-2A16F2DCF733}"/>
              </a:ext>
            </a:extLst>
          </p:cNvPr>
          <p:cNvCxnSpPr>
            <a:cxnSpLocks/>
          </p:cNvCxnSpPr>
          <p:nvPr/>
        </p:nvCxnSpPr>
        <p:spPr>
          <a:xfrm>
            <a:off x="3472430" y="5687950"/>
            <a:ext cx="0" cy="18288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22" name="Object 21">
            <a:extLst>
              <a:ext uri="{FF2B5EF4-FFF2-40B4-BE49-F238E27FC236}">
                <a16:creationId xmlns:a16="http://schemas.microsoft.com/office/drawing/2014/main" id="{BFC4B4A4-A9D9-4A97-A68A-8DDB768DDB09}"/>
              </a:ext>
            </a:extLst>
          </p:cNvPr>
          <p:cNvGraphicFramePr>
            <a:graphicFrameLocks noChangeAspect="1"/>
          </p:cNvGraphicFramePr>
          <p:nvPr>
            <p:extLst>
              <p:ext uri="{D42A27DB-BD31-4B8C-83A1-F6EECF244321}">
                <p14:modId xmlns:p14="http://schemas.microsoft.com/office/powerpoint/2010/main" val="2066168178"/>
              </p:ext>
            </p:extLst>
          </p:nvPr>
        </p:nvGraphicFramePr>
        <p:xfrm>
          <a:off x="1705638" y="3896575"/>
          <a:ext cx="2600614" cy="940955"/>
        </p:xfrm>
        <a:graphic>
          <a:graphicData uri="http://schemas.openxmlformats.org/presentationml/2006/ole">
            <mc:AlternateContent xmlns:mc="http://schemas.openxmlformats.org/markup-compatibility/2006">
              <mc:Choice xmlns:v="urn:schemas-microsoft-com:vml" Requires="v">
                <p:oleObj spid="_x0000_s2055" name="Equation" r:id="rId6" imgW="1168200" imgH="419040" progId="Equation.DSMT4">
                  <p:embed/>
                </p:oleObj>
              </mc:Choice>
              <mc:Fallback>
                <p:oleObj name="Equation" r:id="rId6" imgW="1168200" imgH="419040" progId="Equation.DSMT4">
                  <p:embed/>
                  <p:pic>
                    <p:nvPicPr>
                      <p:cNvPr id="29" name="Object 28">
                        <a:extLst>
                          <a:ext uri="{FF2B5EF4-FFF2-40B4-BE49-F238E27FC236}">
                            <a16:creationId xmlns:a16="http://schemas.microsoft.com/office/drawing/2014/main" id="{FBFADC9A-8DC9-44E5-B0E7-9029B781A0F6}"/>
                          </a:ext>
                        </a:extLst>
                      </p:cNvPr>
                      <p:cNvPicPr/>
                      <p:nvPr/>
                    </p:nvPicPr>
                    <p:blipFill>
                      <a:blip r:embed="rId7"/>
                      <a:stretch>
                        <a:fillRect/>
                      </a:stretch>
                    </p:blipFill>
                    <p:spPr>
                      <a:xfrm>
                        <a:off x="1705638" y="3896575"/>
                        <a:ext cx="2600614" cy="940955"/>
                      </a:xfrm>
                      <a:prstGeom prst="rect">
                        <a:avLst/>
                      </a:prstGeom>
                    </p:spPr>
                  </p:pic>
                </p:oleObj>
              </mc:Fallback>
            </mc:AlternateContent>
          </a:graphicData>
        </a:graphic>
      </p:graphicFrame>
      <p:pic>
        <p:nvPicPr>
          <p:cNvPr id="23" name="Audio 22">
            <a:hlinkClick r:id="" action="ppaction://media"/>
            <a:extLst>
              <a:ext uri="{FF2B5EF4-FFF2-40B4-BE49-F238E27FC236}">
                <a16:creationId xmlns:a16="http://schemas.microsoft.com/office/drawing/2014/main" id="{7553D0BA-EB11-4D56-9719-D457C6F7343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4355471"/>
      </p:ext>
    </p:extLst>
  </p:cSld>
  <p:clrMapOvr>
    <a:masterClrMapping/>
  </p:clrMapOvr>
  <mc:AlternateContent xmlns:mc="http://schemas.openxmlformats.org/markup-compatibility/2006" xmlns:p14="http://schemas.microsoft.com/office/powerpoint/2010/main">
    <mc:Choice Requires="p14">
      <p:transition spd="slow" p14:dur="2000" advTm="130612"/>
    </mc:Choice>
    <mc:Fallback xmlns="">
      <p:transition spd="slow" advTm="130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smtClean="0"/>
              <a:t>Jacobi</a:t>
            </a:r>
            <a:r>
              <a:rPr lang="en-US" dirty="0" smtClean="0"/>
              <a:t> </a:t>
            </a:r>
            <a:r>
              <a:rPr lang="en-US" dirty="0"/>
              <a:t>and over-relaxation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can modify the </a:t>
            </a:r>
            <a:r>
              <a:rPr lang="en-US" dirty="0" smtClean="0"/>
              <a:t>Jacobi </a:t>
            </a:r>
            <a:r>
              <a:rPr lang="en-US" dirty="0"/>
              <a:t>method to include this additional push</a:t>
            </a:r>
          </a:p>
          <a:p>
            <a:pPr lvl="1"/>
            <a:r>
              <a:rPr lang="en-US" dirty="0"/>
              <a:t>The ideal size of </a:t>
            </a:r>
            <a:r>
              <a:rPr lang="en-US" i="1" dirty="0">
                <a:latin typeface="Symbol" panose="05050102010706020507" pitchFamily="18" charset="2"/>
              </a:rPr>
              <a:t>w</a:t>
            </a:r>
            <a:r>
              <a:rPr lang="en-US" dirty="0"/>
              <a:t> depends on the matrix,</a:t>
            </a:r>
            <a:br>
              <a:rPr lang="en-US" dirty="0"/>
            </a:br>
            <a:r>
              <a:rPr lang="en-US" dirty="0"/>
              <a:t>	but it’s reasonable to start with values slightly larger that 1</a:t>
            </a:r>
          </a:p>
          <a:p>
            <a:pPr lvl="1"/>
            <a:r>
              <a:rPr lang="en-US" dirty="0"/>
              <a:t>If the previous value is </a:t>
            </a:r>
            <a:r>
              <a:rPr lang="en-US" b="1" dirty="0" err="1" smtClean="0">
                <a:latin typeface="Times New Roman" panose="02020603050405020304" pitchFamily="18" charset="0"/>
              </a:rPr>
              <a:t>u</a:t>
            </a:r>
            <a:r>
              <a:rPr lang="en-US" i="1" baseline="-25000" dirty="0" err="1" smtClean="0">
                <a:latin typeface="Times New Roman" panose="02020603050405020304" pitchFamily="18" charset="0"/>
              </a:rPr>
              <a:t>k</a:t>
            </a:r>
            <a:r>
              <a:rPr lang="en-US" dirty="0" smtClean="0"/>
              <a:t> </a:t>
            </a:r>
            <a:r>
              <a:rPr lang="en-US" dirty="0"/>
              <a:t>and our next approximation is</a:t>
            </a:r>
          </a:p>
          <a:p>
            <a:pPr lvl="1"/>
            <a:endParaRPr lang="en-US" dirty="0"/>
          </a:p>
          <a:p>
            <a:pPr marL="457200" lvl="1" indent="0">
              <a:buNone/>
            </a:pPr>
            <a:endParaRPr lang="en-US" dirty="0"/>
          </a:p>
          <a:p>
            <a:pPr lvl="1"/>
            <a:r>
              <a:rPr lang="en-US" dirty="0" smtClean="0"/>
              <a:t>Then </a:t>
            </a:r>
            <a:r>
              <a:rPr lang="en-US" dirty="0"/>
              <a:t>update  </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method of successive over-relaxation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5" name="Object 14">
            <a:extLst>
              <a:ext uri="{FF2B5EF4-FFF2-40B4-BE49-F238E27FC236}">
                <a16:creationId xmlns:a16="http://schemas.microsoft.com/office/drawing/2014/main" id="{5AACD858-3C8A-425B-BAA3-DD79BED4806A}"/>
              </a:ext>
            </a:extLst>
          </p:cNvPr>
          <p:cNvGraphicFramePr>
            <a:graphicFrameLocks noChangeAspect="1"/>
          </p:cNvGraphicFramePr>
          <p:nvPr>
            <p:extLst>
              <p:ext uri="{D42A27DB-BD31-4B8C-83A1-F6EECF244321}">
                <p14:modId xmlns:p14="http://schemas.microsoft.com/office/powerpoint/2010/main" val="4176861717"/>
              </p:ext>
            </p:extLst>
          </p:nvPr>
        </p:nvGraphicFramePr>
        <p:xfrm>
          <a:off x="2871556" y="3142955"/>
          <a:ext cx="3076575" cy="533400"/>
        </p:xfrm>
        <a:graphic>
          <a:graphicData uri="http://schemas.openxmlformats.org/presentationml/2006/ole">
            <mc:AlternateContent xmlns:mc="http://schemas.openxmlformats.org/markup-compatibility/2006">
              <mc:Choice xmlns:v="urn:schemas-microsoft-com:vml" Requires="v">
                <p:oleObj spid="_x0000_s4104" name="Equation" r:id="rId4" imgW="1257120" imgH="215640" progId="Equation.DSMT4">
                  <p:embed/>
                </p:oleObj>
              </mc:Choice>
              <mc:Fallback>
                <p:oleObj name="Equation" r:id="rId4" imgW="1257120" imgH="215640" progId="Equation.DSMT4">
                  <p:embed/>
                  <p:pic>
                    <p:nvPicPr>
                      <p:cNvPr id="15" name="Object 14">
                        <a:extLst>
                          <a:ext uri="{FF2B5EF4-FFF2-40B4-BE49-F238E27FC236}">
                            <a16:creationId xmlns:a16="http://schemas.microsoft.com/office/drawing/2014/main" id="{5AACD858-3C8A-425B-BAA3-DD79BED4806A}"/>
                          </a:ext>
                        </a:extLst>
                      </p:cNvPr>
                      <p:cNvPicPr/>
                      <p:nvPr/>
                    </p:nvPicPr>
                    <p:blipFill>
                      <a:blip r:embed="rId5"/>
                      <a:stretch>
                        <a:fillRect/>
                      </a:stretch>
                    </p:blipFill>
                    <p:spPr>
                      <a:xfrm>
                        <a:off x="2871556" y="3142955"/>
                        <a:ext cx="3076575" cy="5334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0C146357-027C-4992-BE80-C3CE313CE618}"/>
              </a:ext>
            </a:extLst>
          </p:cNvPr>
          <p:cNvGraphicFramePr>
            <a:graphicFrameLocks noChangeAspect="1"/>
          </p:cNvGraphicFramePr>
          <p:nvPr>
            <p:extLst>
              <p:ext uri="{D42A27DB-BD31-4B8C-83A1-F6EECF244321}">
                <p14:modId xmlns:p14="http://schemas.microsoft.com/office/powerpoint/2010/main" val="4025934223"/>
              </p:ext>
            </p:extLst>
          </p:nvPr>
        </p:nvGraphicFramePr>
        <p:xfrm>
          <a:off x="2871556" y="4366271"/>
          <a:ext cx="3200400" cy="534987"/>
        </p:xfrm>
        <a:graphic>
          <a:graphicData uri="http://schemas.openxmlformats.org/presentationml/2006/ole">
            <mc:AlternateContent xmlns:mc="http://schemas.openxmlformats.org/markup-compatibility/2006">
              <mc:Choice xmlns:v="urn:schemas-microsoft-com:vml" Requires="v">
                <p:oleObj spid="_x0000_s4105" name="Equation" r:id="rId6" imgW="1307880" imgH="215640" progId="Equation.DSMT4">
                  <p:embed/>
                </p:oleObj>
              </mc:Choice>
              <mc:Fallback>
                <p:oleObj name="Equation" r:id="rId6" imgW="1307880" imgH="215640" progId="Equation.DSMT4">
                  <p:embed/>
                  <p:pic>
                    <p:nvPicPr>
                      <p:cNvPr id="17" name="Object 16">
                        <a:extLst>
                          <a:ext uri="{FF2B5EF4-FFF2-40B4-BE49-F238E27FC236}">
                            <a16:creationId xmlns:a16="http://schemas.microsoft.com/office/drawing/2014/main" id="{0C146357-027C-4992-BE80-C3CE313CE618}"/>
                          </a:ext>
                        </a:extLst>
                      </p:cNvPr>
                      <p:cNvPicPr/>
                      <p:nvPr/>
                    </p:nvPicPr>
                    <p:blipFill>
                      <a:blip r:embed="rId7"/>
                      <a:stretch>
                        <a:fillRect/>
                      </a:stretch>
                    </p:blipFill>
                    <p:spPr>
                      <a:xfrm>
                        <a:off x="2871556" y="4366271"/>
                        <a:ext cx="3200400" cy="534987"/>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2734433413"/>
      </p:ext>
    </p:extLst>
  </p:cSld>
  <p:clrMapOvr>
    <a:masterClrMapping/>
  </p:clrMapOvr>
  <mc:AlternateContent xmlns:mc="http://schemas.openxmlformats.org/markup-compatibility/2006" xmlns:p14="http://schemas.microsoft.com/office/powerpoint/2010/main">
    <mc:Choice Requires="p14">
      <p:transition spd="slow" p14:dur="2000" advTm="77744"/>
    </mc:Choice>
    <mc:Fallback xmlns="">
      <p:transition spd="slow" advTm="777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Gauss-Seidel and over-relaxation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We can modify the Gauss-Seidel method to include this additional push</a:t>
            </a:r>
          </a:p>
          <a:p>
            <a:pPr lvl="1"/>
            <a:r>
              <a:rPr lang="en-US" dirty="0"/>
              <a:t>The ideal size of </a:t>
            </a:r>
            <a:r>
              <a:rPr lang="en-US" i="1" dirty="0">
                <a:latin typeface="Symbol" panose="05050102010706020507" pitchFamily="18" charset="2"/>
              </a:rPr>
              <a:t>w</a:t>
            </a:r>
            <a:r>
              <a:rPr lang="en-US" dirty="0"/>
              <a:t> depends on the matrix,</a:t>
            </a:r>
            <a:br>
              <a:rPr lang="en-US" dirty="0"/>
            </a:br>
            <a:r>
              <a:rPr lang="en-US" dirty="0"/>
              <a:t>	but it’s reasonable to start with values slightly larger that 1</a:t>
            </a:r>
          </a:p>
          <a:p>
            <a:pPr lvl="1"/>
            <a:r>
              <a:rPr lang="en-US" dirty="0"/>
              <a:t>If the previous value is </a:t>
            </a:r>
            <a:r>
              <a:rPr lang="en-US" b="1" dirty="0" err="1">
                <a:latin typeface="Times New Roman" panose="02020603050405020304" pitchFamily="18" charset="0"/>
              </a:rPr>
              <a:t>u</a:t>
            </a:r>
            <a:r>
              <a:rPr lang="en-US" i="1" baseline="-25000" dirty="0" err="1">
                <a:latin typeface="Times New Roman" panose="02020603050405020304" pitchFamily="18" charset="0"/>
              </a:rPr>
              <a:t>k</a:t>
            </a:r>
            <a:r>
              <a:rPr lang="en-US" baseline="-25000" dirty="0">
                <a:latin typeface="Times New Roman" panose="02020603050405020304" pitchFamily="18" charset="0"/>
              </a:rPr>
              <a:t>; </a:t>
            </a:r>
            <a:r>
              <a:rPr lang="en-US" i="1" baseline="-25000" dirty="0" err="1">
                <a:latin typeface="Times New Roman" panose="02020603050405020304" pitchFamily="18" charset="0"/>
              </a:rPr>
              <a:t>i</a:t>
            </a:r>
            <a:r>
              <a:rPr lang="en-US" dirty="0"/>
              <a:t> and our next approximation is</a:t>
            </a:r>
          </a:p>
          <a:p>
            <a:pPr lvl="1"/>
            <a:endParaRPr lang="en-US" dirty="0"/>
          </a:p>
          <a:p>
            <a:pPr marL="457200" lvl="1" indent="0">
              <a:buNone/>
            </a:pPr>
            <a:endParaRPr lang="en-US" dirty="0"/>
          </a:p>
          <a:p>
            <a:pPr lvl="1"/>
            <a:endParaRPr lang="en-US" dirty="0"/>
          </a:p>
          <a:p>
            <a:pPr lvl="1"/>
            <a:r>
              <a:rPr lang="en-US" dirty="0"/>
              <a:t>Then update  </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method of successive over-relaxation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5" name="Object 14">
            <a:extLst>
              <a:ext uri="{FF2B5EF4-FFF2-40B4-BE49-F238E27FC236}">
                <a16:creationId xmlns:a16="http://schemas.microsoft.com/office/drawing/2014/main" id="{5AACD858-3C8A-425B-BAA3-DD79BED4806A}"/>
              </a:ext>
            </a:extLst>
          </p:cNvPr>
          <p:cNvGraphicFramePr>
            <a:graphicFrameLocks noChangeAspect="1"/>
          </p:cNvGraphicFramePr>
          <p:nvPr>
            <p:extLst>
              <p:ext uri="{D42A27DB-BD31-4B8C-83A1-F6EECF244321}">
                <p14:modId xmlns:p14="http://schemas.microsoft.com/office/powerpoint/2010/main" val="1028579644"/>
              </p:ext>
            </p:extLst>
          </p:nvPr>
        </p:nvGraphicFramePr>
        <p:xfrm>
          <a:off x="2793140" y="3420611"/>
          <a:ext cx="3667125" cy="974725"/>
        </p:xfrm>
        <a:graphic>
          <a:graphicData uri="http://schemas.openxmlformats.org/presentationml/2006/ole">
            <mc:AlternateContent xmlns:mc="http://schemas.openxmlformats.org/markup-compatibility/2006">
              <mc:Choice xmlns:v="urn:schemas-microsoft-com:vml" Requires="v">
                <p:oleObj spid="_x0000_s3082" name="Equation" r:id="rId6" imgW="1498320" imgH="393480" progId="Equation.DSMT4">
                  <p:embed/>
                </p:oleObj>
              </mc:Choice>
              <mc:Fallback>
                <p:oleObj name="Equation" r:id="rId6" imgW="1498320" imgH="393480" progId="Equation.DSMT4">
                  <p:embed/>
                  <p:pic>
                    <p:nvPicPr>
                      <p:cNvPr id="11" name="Object 10">
                        <a:extLst>
                          <a:ext uri="{FF2B5EF4-FFF2-40B4-BE49-F238E27FC236}">
                            <a16:creationId xmlns:a16="http://schemas.microsoft.com/office/drawing/2014/main" id="{8AF6DE7B-6887-4EEC-9E63-526DBAC9410C}"/>
                          </a:ext>
                        </a:extLst>
                      </p:cNvPr>
                      <p:cNvPicPr/>
                      <p:nvPr/>
                    </p:nvPicPr>
                    <p:blipFill>
                      <a:blip r:embed="rId7"/>
                      <a:stretch>
                        <a:fillRect/>
                      </a:stretch>
                    </p:blipFill>
                    <p:spPr>
                      <a:xfrm>
                        <a:off x="2793140" y="3420611"/>
                        <a:ext cx="3667125" cy="97472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0C146357-027C-4992-BE80-C3CE313CE618}"/>
              </a:ext>
            </a:extLst>
          </p:cNvPr>
          <p:cNvGraphicFramePr>
            <a:graphicFrameLocks noChangeAspect="1"/>
          </p:cNvGraphicFramePr>
          <p:nvPr>
            <p:extLst>
              <p:ext uri="{D42A27DB-BD31-4B8C-83A1-F6EECF244321}">
                <p14:modId xmlns:p14="http://schemas.microsoft.com/office/powerpoint/2010/main" val="3321483773"/>
              </p:ext>
            </p:extLst>
          </p:nvPr>
        </p:nvGraphicFramePr>
        <p:xfrm>
          <a:off x="2793140" y="4563422"/>
          <a:ext cx="3636963" cy="534987"/>
        </p:xfrm>
        <a:graphic>
          <a:graphicData uri="http://schemas.openxmlformats.org/presentationml/2006/ole">
            <mc:AlternateContent xmlns:mc="http://schemas.openxmlformats.org/markup-compatibility/2006">
              <mc:Choice xmlns:v="urn:schemas-microsoft-com:vml" Requires="v">
                <p:oleObj spid="_x0000_s3083" name="Equation" r:id="rId8" imgW="1485720" imgH="215640" progId="Equation.DSMT4">
                  <p:embed/>
                </p:oleObj>
              </mc:Choice>
              <mc:Fallback>
                <p:oleObj name="Equation" r:id="rId8" imgW="1485720" imgH="215640" progId="Equation.DSMT4">
                  <p:embed/>
                  <p:pic>
                    <p:nvPicPr>
                      <p:cNvPr id="15" name="Object 14">
                        <a:extLst>
                          <a:ext uri="{FF2B5EF4-FFF2-40B4-BE49-F238E27FC236}">
                            <a16:creationId xmlns:a16="http://schemas.microsoft.com/office/drawing/2014/main" id="{5AACD858-3C8A-425B-BAA3-DD79BED4806A}"/>
                          </a:ext>
                        </a:extLst>
                      </p:cNvPr>
                      <p:cNvPicPr/>
                      <p:nvPr/>
                    </p:nvPicPr>
                    <p:blipFill>
                      <a:blip r:embed="rId9"/>
                      <a:stretch>
                        <a:fillRect/>
                      </a:stretch>
                    </p:blipFill>
                    <p:spPr>
                      <a:xfrm>
                        <a:off x="2793140" y="4563422"/>
                        <a:ext cx="3636963" cy="534987"/>
                      </a:xfrm>
                      <a:prstGeom prst="rect">
                        <a:avLst/>
                      </a:prstGeom>
                    </p:spPr>
                  </p:pic>
                </p:oleObj>
              </mc:Fallback>
            </mc:AlternateContent>
          </a:graphicData>
        </a:graphic>
      </p:graphicFrame>
      <p:pic>
        <p:nvPicPr>
          <p:cNvPr id="19" name="Audio 18">
            <a:hlinkClick r:id="" action="ppaction://media"/>
            <a:extLst>
              <a:ext uri="{FF2B5EF4-FFF2-40B4-BE49-F238E27FC236}">
                <a16:creationId xmlns:a16="http://schemas.microsoft.com/office/drawing/2014/main" id="{657AAD7D-5C5F-4564-8591-92BF91902F8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43184654"/>
      </p:ext>
    </p:extLst>
  </p:cSld>
  <p:clrMapOvr>
    <a:masterClrMapping/>
  </p:clrMapOvr>
  <mc:AlternateContent xmlns:mc="http://schemas.openxmlformats.org/markup-compatibility/2006" xmlns:p14="http://schemas.microsoft.com/office/powerpoint/2010/main">
    <mc:Choice Requires="p14">
      <p:transition spd="slow" p14:dur="2000" advTm="77744"/>
    </mc:Choice>
    <mc:Fallback xmlns="">
      <p:transition spd="slow" advTm="77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Implementation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281418"/>
            <a:ext cx="8534400" cy="4525963"/>
          </a:xfrm>
        </p:spPr>
        <p:txBody>
          <a:bodyPr/>
          <a:lstStyle/>
          <a:p>
            <a:r>
              <a:rPr lang="en-US" dirty="0"/>
              <a:t>Suppose we are solving </a:t>
            </a:r>
            <a:r>
              <a:rPr lang="en-US" i="1" dirty="0">
                <a:latin typeface="Times New Roman" panose="02020603050405020304" pitchFamily="18" charset="0"/>
              </a:rPr>
              <a:t>A</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Times New Roman" panose="02020603050405020304" pitchFamily="18" charset="0"/>
              </a:rPr>
              <a:t>v</a:t>
            </a:r>
            <a:r>
              <a:rPr lang="en-US" b="1" dirty="0"/>
              <a:t> </a:t>
            </a:r>
            <a:r>
              <a:rPr lang="en-US" dirty="0"/>
              <a:t>and </a:t>
            </a:r>
            <a:r>
              <a:rPr lang="en-US" b="1" dirty="0">
                <a:latin typeface="Times New Roman" panose="02020603050405020304" pitchFamily="18" charset="0"/>
              </a:rPr>
              <a:t>u</a:t>
            </a:r>
            <a:r>
              <a:rPr lang="en-US" dirty="0"/>
              <a:t> is the current approximation:</a:t>
            </a:r>
          </a:p>
          <a:p>
            <a:pPr marL="800100" lvl="2" indent="0">
              <a:buNone/>
            </a:pPr>
            <a:r>
              <a:rPr lang="en-US" sz="1600" dirty="0">
                <a:latin typeface="Consolas" panose="020B0609020204030204" pitchFamily="49" charset="0"/>
              </a:rPr>
              <a:t>for k = 1:max_iterations</a:t>
            </a: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u_old</a:t>
            </a:r>
            <a:r>
              <a:rPr lang="en-US" sz="1600" dirty="0">
                <a:latin typeface="Consolas" panose="020B0609020204030204" pitchFamily="49" charset="0"/>
              </a:rPr>
              <a:t> = u;</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a:t>
            </a:r>
            <a:r>
              <a:rPr lang="en-US" sz="1600" dirty="0" err="1">
                <a:latin typeface="Consolas" panose="020B0609020204030204" pitchFamily="49" charset="0"/>
              </a:rPr>
              <a:t>i</a:t>
            </a:r>
            <a:r>
              <a:rPr lang="en-US" sz="1600" dirty="0">
                <a:latin typeface="Consolas" panose="020B0609020204030204" pitchFamily="49" charset="0"/>
              </a:rPr>
              <a:t> = 1:n</a:t>
            </a:r>
          </a:p>
          <a:p>
            <a:pPr marL="800100" lvl="2" indent="0">
              <a:buNone/>
            </a:pPr>
            <a:r>
              <a:rPr lang="en-US" sz="1600" dirty="0">
                <a:latin typeface="Consolas" panose="020B0609020204030204" pitchFamily="49" charset="0"/>
              </a:rPr>
              <a:t>        u(</a:t>
            </a:r>
            <a:r>
              <a:rPr lang="en-US" sz="1600" dirty="0" err="1">
                <a:latin typeface="Consolas" panose="020B0609020204030204" pitchFamily="49" charset="0"/>
              </a:rPr>
              <a:t>i</a:t>
            </a:r>
            <a:r>
              <a:rPr lang="en-US" sz="1600" dirty="0">
                <a:latin typeface="Consolas" panose="020B0609020204030204" pitchFamily="49" charset="0"/>
              </a:rPr>
              <a:t>) = v(</a:t>
            </a:r>
            <a:r>
              <a:rPr lang="en-US" sz="1600" dirty="0" err="1">
                <a:latin typeface="Consolas" panose="020B0609020204030204" pitchFamily="49" charset="0"/>
              </a:rPr>
              <a:t>i</a:t>
            </a: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for j = [1:i-1, i+1:n]</a:t>
            </a:r>
          </a:p>
          <a:p>
            <a:pPr marL="800100" lvl="2" indent="0">
              <a:buNone/>
            </a:pPr>
            <a:r>
              <a:rPr lang="en-US" sz="1600" dirty="0">
                <a:latin typeface="Consolas" panose="020B0609020204030204" pitchFamily="49" charset="0"/>
              </a:rPr>
              <a:t>            u(</a:t>
            </a:r>
            <a:r>
              <a:rPr lang="en-US" sz="1600" dirty="0" err="1">
                <a:latin typeface="Consolas" panose="020B0609020204030204" pitchFamily="49" charset="0"/>
              </a:rPr>
              <a:t>i</a:t>
            </a:r>
            <a:r>
              <a:rPr lang="en-US" sz="1600" dirty="0">
                <a:latin typeface="Consolas" panose="020B0609020204030204" pitchFamily="49" charset="0"/>
              </a:rPr>
              <a:t>) = u(</a:t>
            </a:r>
            <a:r>
              <a:rPr lang="en-US" sz="1600" dirty="0" err="1">
                <a:latin typeface="Consolas" panose="020B0609020204030204" pitchFamily="49" charset="0"/>
              </a:rPr>
              <a:t>i</a:t>
            </a:r>
            <a:r>
              <a:rPr lang="en-US" sz="1600" dirty="0">
                <a:latin typeface="Consolas" panose="020B0609020204030204" pitchFamily="49" charset="0"/>
              </a:rPr>
              <a:t>) - A(</a:t>
            </a:r>
            <a:r>
              <a:rPr lang="en-US" sz="1600" dirty="0" err="1">
                <a:latin typeface="Consolas" panose="020B0609020204030204" pitchFamily="49" charset="0"/>
              </a:rPr>
              <a:t>i,j</a:t>
            </a:r>
            <a:r>
              <a:rPr lang="en-US" sz="1600" dirty="0">
                <a:latin typeface="Consolas" panose="020B0609020204030204" pitchFamily="49" charset="0"/>
              </a:rPr>
              <a:t>)*u(j);</a:t>
            </a:r>
          </a:p>
          <a:p>
            <a:pPr marL="800100" lvl="2" indent="0">
              <a:buNone/>
            </a:pPr>
            <a:r>
              <a:rPr lang="en-US" sz="1600" dirty="0">
                <a:latin typeface="Consolas" panose="020B0609020204030204" pitchFamily="49" charset="0"/>
              </a:rPr>
              <a:t>        end</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u(</a:t>
            </a:r>
            <a:r>
              <a:rPr lang="en-US" sz="1600" dirty="0" err="1">
                <a:latin typeface="Consolas" panose="020B0609020204030204" pitchFamily="49" charset="0"/>
              </a:rPr>
              <a:t>i</a:t>
            </a:r>
            <a:r>
              <a:rPr lang="en-US" sz="1600" dirty="0">
                <a:latin typeface="Consolas" panose="020B0609020204030204" pitchFamily="49" charset="0"/>
              </a:rPr>
              <a:t>) = (1 - omega)*</a:t>
            </a:r>
            <a:r>
              <a:rPr lang="en-US" sz="1600" dirty="0" err="1">
                <a:latin typeface="Consolas" panose="020B0609020204030204" pitchFamily="49" charset="0"/>
              </a:rPr>
              <a:t>u_old</a:t>
            </a:r>
            <a:r>
              <a:rPr lang="en-US" sz="1600" dirty="0">
                <a:latin typeface="Consolas" panose="020B0609020204030204" pitchFamily="49" charset="0"/>
              </a:rPr>
              <a:t>(</a:t>
            </a:r>
            <a:r>
              <a:rPr lang="en-US" sz="1600" dirty="0" err="1">
                <a:latin typeface="Consolas" panose="020B0609020204030204" pitchFamily="49" charset="0"/>
              </a:rPr>
              <a:t>i</a:t>
            </a:r>
            <a:r>
              <a:rPr lang="en-US" sz="1600" dirty="0">
                <a:latin typeface="Consolas" panose="020B0609020204030204" pitchFamily="49" charset="0"/>
              </a:rPr>
              <a:t>) + omega*u(</a:t>
            </a:r>
            <a:r>
              <a:rPr lang="en-US" sz="1600" dirty="0" err="1">
                <a:latin typeface="Consolas" panose="020B0609020204030204" pitchFamily="49" charset="0"/>
              </a:rPr>
              <a:t>i</a:t>
            </a:r>
            <a:r>
              <a:rPr lang="en-US" sz="1600" dirty="0">
                <a:latin typeface="Consolas" panose="020B0609020204030204" pitchFamily="49" charset="0"/>
              </a:rPr>
              <a:t>)/A(</a:t>
            </a:r>
            <a:r>
              <a:rPr lang="en-US" sz="1600" dirty="0" err="1">
                <a:latin typeface="Consolas" panose="020B0609020204030204" pitchFamily="49" charset="0"/>
              </a:rPr>
              <a:t>i,i</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end</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if norm( u - </a:t>
            </a:r>
            <a:r>
              <a:rPr lang="en-US" sz="1600" dirty="0" err="1">
                <a:latin typeface="Consolas" panose="020B0609020204030204" pitchFamily="49" charset="0"/>
              </a:rPr>
              <a:t>u_old</a:t>
            </a:r>
            <a:r>
              <a:rPr lang="en-US" sz="1600" dirty="0">
                <a:latin typeface="Consolas" panose="020B0609020204030204" pitchFamily="49" charset="0"/>
              </a:rPr>
              <a:t> ) &lt; </a:t>
            </a:r>
            <a:r>
              <a:rPr lang="en-US" sz="1600" dirty="0" err="1">
                <a:latin typeface="Consolas" panose="020B0609020204030204" pitchFamily="49" charset="0"/>
              </a:rPr>
              <a:t>eps_step</a:t>
            </a: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return; // returns 'u'</a:t>
            </a:r>
          </a:p>
          <a:p>
            <a:pPr marL="800100" lvl="2" indent="0">
              <a:buNone/>
            </a:pPr>
            <a:r>
              <a:rPr lang="en-US" sz="1600" dirty="0">
                <a:latin typeface="Consolas" panose="020B0609020204030204" pitchFamily="49" charset="0"/>
              </a:rPr>
              <a:t>    end</a:t>
            </a:r>
          </a:p>
          <a:p>
            <a:pPr marL="800100" lvl="2" indent="0">
              <a:buNone/>
            </a:pPr>
            <a:r>
              <a:rPr lang="en-US" sz="1600" dirty="0">
                <a:latin typeface="Consolas" panose="020B0609020204030204" pitchFamily="49" charset="0"/>
              </a:rPr>
              <a:t>end</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The method of successive over-relaxation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sp>
        <p:nvSpPr>
          <p:cNvPr id="18" name="TextBox 17">
            <a:extLst>
              <a:ext uri="{FF2B5EF4-FFF2-40B4-BE49-F238E27FC236}">
                <a16:creationId xmlns:a16="http://schemas.microsoft.com/office/drawing/2014/main" id="{7688ECE2-861A-4F27-A420-0CF9A880FA93}"/>
              </a:ext>
            </a:extLst>
          </p:cNvPr>
          <p:cNvSpPr txBox="1"/>
          <p:nvPr/>
        </p:nvSpPr>
        <p:spPr>
          <a:xfrm>
            <a:off x="6092505" y="4012635"/>
            <a:ext cx="2898396" cy="584775"/>
          </a:xfrm>
          <a:prstGeom prst="rect">
            <a:avLst/>
          </a:prstGeom>
          <a:noFill/>
        </p:spPr>
        <p:txBody>
          <a:bodyPr wrap="square">
            <a:spAutoFit/>
          </a:bodyPr>
          <a:lstStyle/>
          <a:p>
            <a:r>
              <a:rPr kumimoji="0" lang="en-US" sz="1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anose="02020603050405020304" pitchFamily="18" charset="0"/>
              </a:rPr>
              <a:t>This used to be</a:t>
            </a:r>
          </a:p>
          <a:p>
            <a:r>
              <a:rPr kumimoji="0" lang="en-US"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    u(</a:t>
            </a:r>
            <a:r>
              <a:rPr kumimoji="0" lang="en-US" sz="1600" b="0" i="0" u="none" strike="noStrike" kern="1200" cap="none" spc="0" normalizeH="0" baseline="0" noProof="0" dirty="0" err="1">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i</a:t>
            </a:r>
            <a:r>
              <a:rPr kumimoji="0" lang="en-US"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 = u(</a:t>
            </a:r>
            <a:r>
              <a:rPr kumimoji="0" lang="en-US" sz="1600" b="0" i="0" u="none" strike="noStrike" kern="1200" cap="none" spc="0" normalizeH="0" baseline="0" noProof="0" dirty="0" err="1">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i</a:t>
            </a:r>
            <a:r>
              <a:rPr kumimoji="0" lang="en-US"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)/A(</a:t>
            </a:r>
            <a:r>
              <a:rPr kumimoji="0" lang="en-US" sz="1600" b="0" i="0" u="none" strike="noStrike" kern="1200" cap="none" spc="0" normalizeH="0" baseline="0" noProof="0" dirty="0" err="1">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i,i</a:t>
            </a:r>
            <a:r>
              <a:rPr kumimoji="0" lang="en-US" sz="1600" b="0" i="0" u="none" strike="noStrike" kern="1200" cap="none" spc="0" normalizeH="0" baseline="0" noProof="0" dirty="0">
                <a:ln>
                  <a:noFill/>
                </a:ln>
                <a:solidFill>
                  <a:srgbClr val="00B0F0"/>
                </a:solidFill>
                <a:effectLst/>
                <a:uLnTx/>
                <a:uFillTx/>
                <a:latin typeface="Consolas" panose="020B0609020204030204" pitchFamily="49" charset="0"/>
                <a:ea typeface="Cambria" panose="02040503050406030204" pitchFamily="18" charset="0"/>
                <a:cs typeface="Times New Roman" panose="02020603050405020304" pitchFamily="18" charset="0"/>
              </a:rPr>
              <a:t>);</a:t>
            </a:r>
            <a:endParaRPr lang="en-US" dirty="0">
              <a:solidFill>
                <a:srgbClr val="00B0F0"/>
              </a:solidFill>
            </a:endParaRPr>
          </a:p>
        </p:txBody>
      </p:sp>
      <p:sp>
        <p:nvSpPr>
          <p:cNvPr id="19" name="Oval 18">
            <a:extLst>
              <a:ext uri="{FF2B5EF4-FFF2-40B4-BE49-F238E27FC236}">
                <a16:creationId xmlns:a16="http://schemas.microsoft.com/office/drawing/2014/main" id="{B3E6001B-2CB4-4451-8F57-D2F4179A1D17}"/>
              </a:ext>
            </a:extLst>
          </p:cNvPr>
          <p:cNvSpPr/>
          <p:nvPr/>
        </p:nvSpPr>
        <p:spPr>
          <a:xfrm>
            <a:off x="6191075" y="4530055"/>
            <a:ext cx="1291905" cy="46978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B3E5E9AE-7347-46D4-BCC2-1A03CF40CED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6436899"/>
      </p:ext>
    </p:extLst>
  </p:cSld>
  <p:clrMapOvr>
    <a:masterClrMapping/>
  </p:clrMapOvr>
  <mc:AlternateContent xmlns:mc="http://schemas.openxmlformats.org/markup-compatibility/2006" xmlns:p14="http://schemas.microsoft.com/office/powerpoint/2010/main">
    <mc:Choice Requires="p14">
      <p:transition spd="slow" p14:dur="2000" advTm="49998"/>
    </mc:Choice>
    <mc:Fallback xmlns="">
      <p:transition spd="slow" advTm="49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1"/>
                </p:tgtEl>
              </p:cMediaNode>
            </p:audio>
          </p:childTnLst>
        </p:cTn>
      </p:par>
    </p:tnLst>
    <p:bldLst>
      <p:bldP spid="18"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Understand the idea behind over-relaxation</a:t>
            </a:r>
          </a:p>
          <a:p>
            <a:pPr lvl="1"/>
            <a:r>
              <a:rPr lang="en-US" dirty="0"/>
              <a:t>Are aware this is a </a:t>
            </a:r>
            <a:r>
              <a:rPr lang="en-US" i="1" dirty="0"/>
              <a:t>push </a:t>
            </a:r>
            <a:r>
              <a:rPr lang="en-US" dirty="0"/>
              <a:t>in the direction our next approximation moves</a:t>
            </a:r>
          </a:p>
          <a:p>
            <a:pPr lvl="1"/>
            <a:r>
              <a:rPr lang="en-US" dirty="0"/>
              <a:t>Understand the ideal value of </a:t>
            </a:r>
            <a:r>
              <a:rPr lang="en-US" i="1" dirty="0">
                <a:latin typeface="Symbol" panose="05050102010706020507" pitchFamily="18" charset="2"/>
              </a:rPr>
              <a:t>w</a:t>
            </a:r>
            <a:r>
              <a:rPr lang="en-US" dirty="0"/>
              <a:t> depends on the matrix</a:t>
            </a:r>
          </a:p>
          <a:p>
            <a:pPr lvl="1"/>
            <a:r>
              <a:rPr lang="en-US" dirty="0"/>
              <a:t>Understand this can speed up convergence,</a:t>
            </a:r>
            <a:br>
              <a:rPr lang="en-US" dirty="0"/>
            </a:br>
            <a:r>
              <a:rPr lang="en-US" dirty="0"/>
              <a:t>		but it can also slow it down</a:t>
            </a:r>
          </a:p>
          <a:p>
            <a:pPr lvl="2"/>
            <a:r>
              <a:rPr lang="en-US" dirty="0"/>
              <a:t>Useful for simulations</a:t>
            </a:r>
          </a:p>
          <a:p>
            <a:pPr lvl="1"/>
            <a:r>
              <a:rPr lang="en-US" dirty="0"/>
              <a:t>Are aware that this is a trivial change to the code</a:t>
            </a:r>
          </a:p>
          <a:p>
            <a:pPr lvl="2"/>
            <a:r>
              <a:rPr lang="en-US" dirty="0"/>
              <a:t>Only </a:t>
            </a:r>
            <a:r>
              <a:rPr lang="en-US" dirty="0">
                <a:latin typeface="Times New Roman" panose="02020603050405020304" pitchFamily="18" charset="0"/>
              </a:rPr>
              <a:t>O(1)</a:t>
            </a:r>
            <a:r>
              <a:rPr lang="en-US" dirty="0"/>
              <a:t> additional operations per entry</a:t>
            </a:r>
          </a:p>
        </p:txBody>
      </p:sp>
      <p:sp>
        <p:nvSpPr>
          <p:cNvPr id="4" name="Footer Placeholder 3"/>
          <p:cNvSpPr>
            <a:spLocks noGrp="1"/>
          </p:cNvSpPr>
          <p:nvPr>
            <p:ph type="ftr" sz="quarter" idx="11"/>
          </p:nvPr>
        </p:nvSpPr>
        <p:spPr/>
        <p:txBody>
          <a:bodyPr/>
          <a:lstStyle/>
          <a:p>
            <a:r>
              <a:rPr lang="en-US"/>
              <a:t>The method of successive over-relaxation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9</a:t>
            </a:fld>
            <a:endParaRPr lang="en-CA"/>
          </a:p>
        </p:txBody>
      </p:sp>
      <p:pic>
        <p:nvPicPr>
          <p:cNvPr id="10" name="Audio 9">
            <a:hlinkClick r:id="" action="ppaction://media"/>
            <a:extLst>
              <a:ext uri="{FF2B5EF4-FFF2-40B4-BE49-F238E27FC236}">
                <a16:creationId xmlns:a16="http://schemas.microsoft.com/office/drawing/2014/main" id="{18629DDA-F1CE-4044-A897-70D3372D078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69841"/>
    </mc:Choice>
    <mc:Fallback xmlns="">
      <p:transition spd="slow" advTm="69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9|3.1|8|1.4|17.7|7.1"/>
</p:tagLst>
</file>

<file path=ppt/tags/tag2.xml><?xml version="1.0" encoding="utf-8"?>
<p:tagLst xmlns:a="http://schemas.openxmlformats.org/drawingml/2006/main" xmlns:r="http://schemas.openxmlformats.org/officeDocument/2006/relationships" xmlns:p="http://schemas.openxmlformats.org/presentationml/2006/main">
  <p:tag name="TIMING" val="|8.7|6.1|9.8|10.9|16.8|41|12.4"/>
</p:tagLst>
</file>

<file path=ppt/tags/tag3.xml><?xml version="1.0" encoding="utf-8"?>
<p:tagLst xmlns:a="http://schemas.openxmlformats.org/drawingml/2006/main" xmlns:r="http://schemas.openxmlformats.org/officeDocument/2006/relationships" xmlns:p="http://schemas.openxmlformats.org/presentationml/2006/main">
  <p:tag name="TIMING" val="|10.7|28.3|13.4|14.3|6.1"/>
</p:tagLst>
</file>

<file path=ppt/tags/tag4.xml><?xml version="1.0" encoding="utf-8"?>
<p:tagLst xmlns:a="http://schemas.openxmlformats.org/drawingml/2006/main" xmlns:r="http://schemas.openxmlformats.org/officeDocument/2006/relationships" xmlns:p="http://schemas.openxmlformats.org/presentationml/2006/main">
  <p:tag name="TIMING" val="|8.2|19.9|25.4"/>
</p:tagLst>
</file>

<file path=ppt/tags/tag5.xml><?xml version="1.0" encoding="utf-8"?>
<p:tagLst xmlns:a="http://schemas.openxmlformats.org/drawingml/2006/main" xmlns:r="http://schemas.openxmlformats.org/officeDocument/2006/relationships" xmlns:p="http://schemas.openxmlformats.org/presentationml/2006/main">
  <p:tag name="TIMING" val="|8.2|19.9|25.4"/>
</p:tagLst>
</file>

<file path=ppt/tags/tag6.xml><?xml version="1.0" encoding="utf-8"?>
<p:tagLst xmlns:a="http://schemas.openxmlformats.org/drawingml/2006/main" xmlns:r="http://schemas.openxmlformats.org/officeDocument/2006/relationships" xmlns:p="http://schemas.openxmlformats.org/presentationml/2006/main">
  <p:tag name="TIMING" val="|7.5|18.3"/>
</p:tagLst>
</file>

<file path=ppt/tags/tag7.xml><?xml version="1.0" encoding="utf-8"?>
<p:tagLst xmlns:a="http://schemas.openxmlformats.org/drawingml/2006/main" xmlns:r="http://schemas.openxmlformats.org/officeDocument/2006/relationships" xmlns:p="http://schemas.openxmlformats.org/presentationml/2006/main">
  <p:tag name="TIMING" val="|3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94364</TotalTime>
  <Words>822</Words>
  <Application>Microsoft Office PowerPoint</Application>
  <PresentationFormat>On-screen Show (4:3)</PresentationFormat>
  <Paragraphs>121</Paragraphs>
  <Slides>13</Slides>
  <Notes>0</Notes>
  <HiddenSlides>0</HiddenSlides>
  <MMClips>12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13</vt:i4>
      </vt:variant>
    </vt:vector>
  </HeadingPairs>
  <TitlesOfParts>
    <vt:vector size="27" baseType="lpstr">
      <vt:lpstr>ＭＳ Ｐゴシック</vt:lpstr>
      <vt:lpstr>Arial</vt:lpstr>
      <vt:lpstr>Bookman Old Style</vt:lpstr>
      <vt:lpstr>Calibri</vt:lpstr>
      <vt:lpstr>Cambria</vt:lpstr>
      <vt:lpstr>Consolas</vt:lpstr>
      <vt:lpstr>Constantia</vt:lpstr>
      <vt:lpstr>Georgia</vt:lpstr>
      <vt:lpstr>Symbol</vt:lpstr>
      <vt:lpstr>Tahoma</vt:lpstr>
      <vt:lpstr>Times New Roman</vt:lpstr>
      <vt:lpstr>Office Theme</vt:lpstr>
      <vt:lpstr>Equation</vt:lpstr>
      <vt:lpstr>MathType 6.0 Equation</vt:lpstr>
      <vt:lpstr>The method of successive over-relaxation</vt:lpstr>
      <vt:lpstr>Introduction</vt:lpstr>
      <vt:lpstr>Newton’s method and double roots</vt:lpstr>
      <vt:lpstr>Over-relaxation</vt:lpstr>
      <vt:lpstr>Over-relaxation</vt:lpstr>
      <vt:lpstr>Jacobi and over-relaxation</vt:lpstr>
      <vt:lpstr>Gauss-Seidel and over-relaxation</vt:lpstr>
      <vt:lpstr>Implementation</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1669</cp:revision>
  <dcterms:created xsi:type="dcterms:W3CDTF">2020-04-30T19:27:29Z</dcterms:created>
  <dcterms:modified xsi:type="dcterms:W3CDTF">2024-04-15T00:44:48Z</dcterms:modified>
</cp:coreProperties>
</file>